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ink/ink1.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5"/>
  </p:notesMasterIdLst>
  <p:handoutMasterIdLst>
    <p:handoutMasterId r:id="rId66"/>
  </p:handoutMasterIdLst>
  <p:sldIdLst>
    <p:sldId id="256" r:id="rId3"/>
    <p:sldId id="404" r:id="rId4"/>
    <p:sldId id="272" r:id="rId5"/>
    <p:sldId id="274" r:id="rId6"/>
    <p:sldId id="273" r:id="rId7"/>
    <p:sldId id="275" r:id="rId8"/>
    <p:sldId id="276" r:id="rId9"/>
    <p:sldId id="277" r:id="rId10"/>
    <p:sldId id="278" r:id="rId11"/>
    <p:sldId id="465" r:id="rId12"/>
    <p:sldId id="279" r:id="rId13"/>
    <p:sldId id="280" r:id="rId14"/>
    <p:sldId id="282" r:id="rId15"/>
    <p:sldId id="281" r:id="rId16"/>
    <p:sldId id="283" r:id="rId17"/>
    <p:sldId id="330" r:id="rId18"/>
    <p:sldId id="284" r:id="rId19"/>
    <p:sldId id="285" r:id="rId20"/>
    <p:sldId id="286" r:id="rId21"/>
    <p:sldId id="287" r:id="rId22"/>
    <p:sldId id="288" r:id="rId23"/>
    <p:sldId id="289" r:id="rId24"/>
    <p:sldId id="290" r:id="rId25"/>
    <p:sldId id="292" r:id="rId26"/>
    <p:sldId id="293" r:id="rId27"/>
    <p:sldId id="295" r:id="rId28"/>
    <p:sldId id="296" r:id="rId29"/>
    <p:sldId id="297" r:id="rId30"/>
    <p:sldId id="298" r:id="rId31"/>
    <p:sldId id="313" r:id="rId32"/>
    <p:sldId id="309" r:id="rId33"/>
    <p:sldId id="311" r:id="rId34"/>
    <p:sldId id="314" r:id="rId35"/>
    <p:sldId id="312" r:id="rId36"/>
    <p:sldId id="315" r:id="rId37"/>
    <p:sldId id="344" r:id="rId38"/>
    <p:sldId id="328" r:id="rId39"/>
    <p:sldId id="377" r:id="rId40"/>
    <p:sldId id="334" r:id="rId41"/>
    <p:sldId id="335" r:id="rId42"/>
    <p:sldId id="336" r:id="rId43"/>
    <p:sldId id="342" r:id="rId44"/>
    <p:sldId id="338" r:id="rId46"/>
    <p:sldId id="345" r:id="rId47"/>
    <p:sldId id="346" r:id="rId48"/>
    <p:sldId id="341" r:id="rId49"/>
    <p:sldId id="343" r:id="rId50"/>
    <p:sldId id="378" r:id="rId51"/>
    <p:sldId id="393" r:id="rId52"/>
    <p:sldId id="340" r:id="rId53"/>
    <p:sldId id="392" r:id="rId54"/>
    <p:sldId id="394" r:id="rId55"/>
    <p:sldId id="379" r:id="rId56"/>
    <p:sldId id="516" r:id="rId57"/>
    <p:sldId id="398" r:id="rId58"/>
    <p:sldId id="524" r:id="rId59"/>
    <p:sldId id="397" r:id="rId60"/>
    <p:sldId id="399" r:id="rId61"/>
    <p:sldId id="403" r:id="rId62"/>
    <p:sldId id="462" r:id="rId63"/>
    <p:sldId id="395" r:id="rId64"/>
    <p:sldId id="400" r:id="rId65"/>
  </p:sldIdLst>
  <p:sldSz cx="12192000" cy="6858000"/>
  <p:notesSz cx="7103745" cy="10234295"/>
  <p:custDataLst>
    <p:tags r:id="rId7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5" userDrawn="1">
          <p15:clr>
            <a:srgbClr val="A4A3A4"/>
          </p15:clr>
        </p15:guide>
        <p15:guide id="2" pos="38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65"/>
        <p:guide pos="3839"/>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0" Type="http://schemas.openxmlformats.org/officeDocument/2006/relationships/tags" Target="tags/tag108.xml"/><Relationship Id="rId7" Type="http://schemas.openxmlformats.org/officeDocument/2006/relationships/slide" Target="slides/slide5.xml"/><Relationship Id="rId69" Type="http://schemas.openxmlformats.org/officeDocument/2006/relationships/tableStyles" Target="tableStyles.xml"/><Relationship Id="rId68" Type="http://schemas.openxmlformats.org/officeDocument/2006/relationships/viewProps" Target="viewProps.xml"/><Relationship Id="rId67" Type="http://schemas.openxmlformats.org/officeDocument/2006/relationships/presProps" Target="presProps.xml"/><Relationship Id="rId66" Type="http://schemas.openxmlformats.org/officeDocument/2006/relationships/handoutMaster" Target="handoutMasters/handoutMaster1.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4.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notesMaster" Target="notesMasters/notesMaster1.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latin typeface="微软雅黑" panose="020B0503020204020204" charset="-122"/>
              <a:ea typeface="微软雅黑" panose="020B0503020204020204" charset="-122"/>
              <a:cs typeface="微软雅黑" panose="020B0503020204020204" charset="-122"/>
            </a:endParaRPr>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latin typeface="微软雅黑" panose="020B0503020204020204" charset="-122"/>
                <a:ea typeface="微软雅黑" panose="020B0503020204020204" charset="-122"/>
                <a:cs typeface="微软雅黑" panose="020B0503020204020204" charset="-122"/>
              </a:rPr>
            </a:fld>
            <a:endParaRPr lang="zh-CN" altLang="en-US">
              <a:latin typeface="微软雅黑" panose="020B0503020204020204" charset="-122"/>
              <a:ea typeface="微软雅黑" panose="020B0503020204020204" charset="-122"/>
              <a:cs typeface="微软雅黑" panose="020B0503020204020204" charset="-122"/>
            </a:endParaRPr>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latin typeface="微软雅黑" panose="020B0503020204020204" charset="-122"/>
              <a:ea typeface="微软雅黑" panose="020B0503020204020204" charset="-122"/>
              <a:cs typeface="微软雅黑" panose="020B0503020204020204" charset="-122"/>
            </a:endParaRPr>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latin typeface="微软雅黑" panose="020B0503020204020204" charset="-122"/>
                <a:ea typeface="微软雅黑" panose="020B0503020204020204" charset="-122"/>
                <a:cs typeface="微软雅黑" panose="020B0503020204020204" charset="-122"/>
              </a:rPr>
            </a:fld>
            <a:endParaRPr lang="zh-CN" altLang="en-US">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2147480000" min="-2147480000" units="cm"/>
          <inkml:channel name="Y" type="integer" max="2147480000" min="-2147480000"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08T14:26:47"/>
    </inkml:context>
    <inkml:brush xml:id="br0">
      <inkml:brushProperty name="width" value="0.1" units="cm"/>
      <inkml:brushProperty name="height" value="0.1" units="cm"/>
      <inkml:brushProperty name="color" value="#000000"/>
    </inkml:brush>
  </inkml:definitions>
  <inkml:trace contextRef="#ctx0" brushRef="#br0">1 1 24575,'0'1'0,"1"1"0,-1-1 0,1 1 0,-1-1 0,1 1 0,0-1 0,-1 1 0,1-1 0,0 1 0,0-1 0,0 0 0,0 0 0,3 2 0,16 14 0,-13-15 0,-1 1 0,1-1 0,0 0 0,-1 0 0,1-1 0,0 0 0,7 0 0,-4 0 0,-1 0 0,0 1 0,10 3 0,4 2 0,0-1 0,0-1 0,0 0 0,1-2 0,-1-1 0,27-1 0,350-2 0,-384 1-455,-1-2 0,23-3 0,-20 1-6371</inkml:trace>
</inkml:ink>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33.jpeg>
</file>

<file path=ppt/media/image34.jpeg>
</file>

<file path=ppt/media/image35.jpeg>
</file>

<file path=ppt/media/image36.jpe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GIF>
</file>

<file path=ppt/media/image6.GIF>
</file>

<file path=ppt/media/image60.png>
</file>

<file path=ppt/media/image61.png>
</file>

<file path=ppt/media/image62.png>
</file>

<file path=ppt/media/image63.png>
</file>

<file path=ppt/media/image64.png>
</file>

<file path=ppt/media/image65.png>
</file>

<file path=ppt/media/image66.png>
</file>

<file path=ppt/media/image67.GIF>
</file>

<file path=ppt/media/image68.GI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cs typeface="微软雅黑" panose="020B0503020204020204" charset="-122"/>
              </a:defRPr>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cs typeface="微软雅黑" panose="020B0503020204020204" charset="-122"/>
              </a:defRPr>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标题 6"/>
          <p:cNvSpPr>
            <a:spLocks noGrp="1"/>
          </p:cNvSpPr>
          <p:nvPr>
            <p:ph type="title"/>
            <p:custDataLst>
              <p:tags r:id="rId2"/>
            </p:custDataLst>
          </p:nvPr>
        </p:nvSpPr>
        <p:spPr>
          <a:xfrm>
            <a:off x="454660" y="405937"/>
            <a:ext cx="7321550" cy="811357"/>
          </a:xfrm>
        </p:spPr>
        <p:txBody>
          <a:bodyPr anchor="b">
            <a:normAutofit/>
          </a:bodyPr>
          <a:lstStyle>
            <a:lvl1pPr>
              <a:defRPr sz="4000">
                <a:effectLst>
                  <a:outerShdw blurRad="38100" dist="38100" dir="2700000" algn="tl">
                    <a:srgbClr val="000000">
                      <a:alpha val="43137"/>
                    </a:srgbClr>
                  </a:outerShdw>
                </a:effectLst>
                <a:cs typeface="微软雅黑" panose="020B0503020204020204" charset="-122"/>
              </a:defRPr>
            </a:lvl1pPr>
          </a:lstStyle>
          <a:p>
            <a:r>
              <a:rPr lang="zh-CN" altLang="en-US" dirty="0"/>
              <a:t>单击此处编辑母版标题样式</a:t>
            </a:r>
            <a:endParaRPr lang="zh-CN" altLang="en-US" dirty="0"/>
          </a:p>
        </p:txBody>
      </p:sp>
      <p:sp>
        <p:nvSpPr>
          <p:cNvPr id="2" name="内容占位符 1"/>
          <p:cNvSpPr>
            <a:spLocks noGrp="1"/>
          </p:cNvSpPr>
          <p:nvPr>
            <p:ph sz="half" idx="2"/>
            <p:custDataLst>
              <p:tags r:id="rId3"/>
            </p:custDataLst>
          </p:nvPr>
        </p:nvSpPr>
        <p:spPr>
          <a:xfrm>
            <a:off x="840105" y="2187575"/>
            <a:ext cx="7163435" cy="4001770"/>
          </a:xfrm>
        </p:spPr>
        <p:txBody>
          <a:bodyPr/>
          <a:lstStyle>
            <a:lvl1pPr>
              <a:defRPr sz="2000">
                <a:cs typeface="微软雅黑" panose="020B0503020204020204" charset="-122"/>
              </a:defRPr>
            </a:lvl1pPr>
            <a:lvl2pPr>
              <a:defRPr sz="1800">
                <a:cs typeface="微软雅黑" panose="020B0503020204020204" charset="-122"/>
              </a:defRPr>
            </a:lvl2pPr>
            <a:lvl3pPr>
              <a:defRPr sz="1600">
                <a:cs typeface="微软雅黑" panose="020B0503020204020204" charset="-122"/>
              </a:defRPr>
            </a:lvl3pPr>
            <a:lvl4pPr>
              <a:defRPr sz="1400">
                <a:cs typeface="微软雅黑" panose="020B0503020204020204" charset="-122"/>
              </a:defRPr>
            </a:lvl4pPr>
            <a:lvl5pPr>
              <a:defRPr sz="1400">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1117"/>
            <a:ext cx="7321550" cy="811357"/>
          </a:xfrm>
        </p:spPr>
        <p:txBody>
          <a:bodyPr anchor="b">
            <a:normAutofit/>
          </a:bodyPr>
          <a:lstStyle>
            <a:lvl1pPr>
              <a:defRPr sz="4000">
                <a:effectLst>
                  <a:outerShdw blurRad="38100" dist="38100" dir="2700000" algn="tl">
                    <a:srgbClr val="000000">
                      <a:alpha val="43137"/>
                    </a:srgbClr>
                  </a:outerShdw>
                </a:effectLst>
                <a:cs typeface="微软雅黑" panose="020B0503020204020204" charset="-122"/>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cs typeface="微软雅黑" panose="020B050302020402020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5" name="日期占位符 4"/>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lvl1pPr>
              <a:defRPr>
                <a:cs typeface="微软雅黑" panose="020B0503020204020204" charset="-122"/>
              </a:defRPr>
            </a:lvl1pPr>
          </a:lstStyle>
          <a:p>
            <a:r>
              <a:rPr lang="zh-CN" altLang="en-US"/>
              <a:t>单击此处编辑母版标题样式</a:t>
            </a:r>
            <a:endParaRPr lang="zh-CN" altLang="en-US"/>
          </a:p>
        </p:txBody>
      </p:sp>
      <p:sp>
        <p:nvSpPr>
          <p:cNvPr id="4" name="内容占位符 3"/>
          <p:cNvSpPr>
            <a:spLocks noGrp="1"/>
          </p:cNvSpPr>
          <p:nvPr>
            <p:ph sz="half" idx="2"/>
          </p:nvPr>
        </p:nvSpPr>
        <p:spPr>
          <a:xfrm>
            <a:off x="839788" y="2615609"/>
            <a:ext cx="5157787" cy="3574054"/>
          </a:xfrm>
        </p:spPr>
        <p:txBody>
          <a:bodyPr/>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内容占位符 5"/>
          <p:cNvSpPr>
            <a:spLocks noGrp="1"/>
          </p:cNvSpPr>
          <p:nvPr>
            <p:ph sz="quarter" idx="4"/>
          </p:nvPr>
        </p:nvSpPr>
        <p:spPr>
          <a:xfrm>
            <a:off x="6172200" y="2615609"/>
            <a:ext cx="5183188" cy="3574054"/>
          </a:xfrm>
        </p:spPr>
        <p:txBody>
          <a:bodyPr/>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cs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cs typeface="微软雅黑" panose="020B0503020204020204"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a:xfrm>
            <a:off x="838200" y="6356350"/>
            <a:ext cx="2743200" cy="365125"/>
          </a:xfrm>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cs typeface="微软雅黑" panose="020B0503020204020204" charset="-122"/>
              </a:defRPr>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a:xfrm>
            <a:off x="838200" y="6356350"/>
            <a:ext cx="2743200" cy="365125"/>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image" Target="../media/image5.png"/><Relationship Id="rId21" Type="http://schemas.openxmlformats.org/officeDocument/2006/relationships/image" Target="../media/image4.jpeg"/><Relationship Id="rId20" Type="http://schemas.openxmlformats.org/officeDocument/2006/relationships/image" Target="../media/image3.png"/><Relationship Id="rId2" Type="http://schemas.openxmlformats.org/officeDocument/2006/relationships/slideLayout" Target="../slideLayouts/slideLayout2.xml"/><Relationship Id="rId19" Type="http://schemas.openxmlformats.org/officeDocument/2006/relationships/tags" Target="../tags/tag5.xml"/><Relationship Id="rId18" Type="http://schemas.openxmlformats.org/officeDocument/2006/relationships/image" Target="../media/image2.png"/><Relationship Id="rId17" Type="http://schemas.openxmlformats.org/officeDocument/2006/relationships/tags" Target="../tags/tag4.xml"/><Relationship Id="rId16" Type="http://schemas.openxmlformats.org/officeDocument/2006/relationships/image" Target="../media/image1.png"/><Relationship Id="rId15" Type="http://schemas.openxmlformats.org/officeDocument/2006/relationships/tags" Target="../tags/tag3.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fld id="{49AE70B2-8BF9-45C0-BB95-33D1B9D3A854}" type="slidenum">
              <a:rPr lang="zh-CN" altLang="en-US" smtClean="0"/>
            </a:fld>
            <a:endParaRPr lang="en-US" altLang="zh-CN" smtClean="0"/>
          </a:p>
        </p:txBody>
      </p:sp>
      <p:sp>
        <p:nvSpPr>
          <p:cNvPr id="7" name="矩形 6"/>
          <p:cNvSpPr/>
          <p:nvPr userDrawn="1"/>
        </p:nvSpPr>
        <p:spPr>
          <a:xfrm>
            <a:off x="0" y="1550035"/>
            <a:ext cx="12191365" cy="198120"/>
          </a:xfrm>
          <a:prstGeom prst="rect">
            <a:avLst/>
          </a:prstGeom>
          <a:gradFill flip="none">
            <a:gsLst>
              <a:gs pos="0">
                <a:schemeClr val="accent1">
                  <a:lumMod val="60000"/>
                  <a:lumOff val="40000"/>
                </a:schemeClr>
              </a:gs>
              <a:gs pos="31000">
                <a:srgbClr val="669CCE">
                  <a:alpha val="100000"/>
                </a:srgbClr>
              </a:gs>
              <a:gs pos="65000">
                <a:schemeClr val="accent1">
                  <a:lumMod val="75000"/>
                </a:schemeClr>
              </a:gs>
              <a:gs pos="100000">
                <a:schemeClr val="accent1">
                  <a:lumMod val="5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000">
                <a:solidFill>
                  <a:schemeClr val="bg1"/>
                </a:solidFill>
                <a:latin typeface="微软雅黑" panose="020B0503020204020204" charset="-122"/>
                <a:ea typeface="微软雅黑" panose="020B0503020204020204" charset="-122"/>
                <a:cs typeface="微软雅黑" panose="020B0503020204020204" charset="-122"/>
              </a:rPr>
              <a:t>Basic Ideas of Programming Fall 2023</a:t>
            </a:r>
            <a:r>
              <a:rPr lang="en-US" altLang="zh-CN" sz="1000">
                <a:solidFill>
                  <a:schemeClr val="tx1"/>
                </a:solidFill>
                <a:latin typeface="微软雅黑" panose="020B0503020204020204" charset="-122"/>
                <a:ea typeface="微软雅黑" panose="020B0503020204020204" charset="-122"/>
                <a:cs typeface="微软雅黑" panose="020B0503020204020204" charset="-122"/>
              </a:rPr>
              <a:t>									            </a:t>
            </a:r>
            <a:r>
              <a:rPr lang="en-US" altLang="zh-CN" sz="1000">
                <a:solidFill>
                  <a:schemeClr val="bg1"/>
                </a:solidFill>
                <a:latin typeface="微软雅黑" panose="020B0503020204020204" charset="-122"/>
                <a:ea typeface="微软雅黑" panose="020B0503020204020204" charset="-122"/>
                <a:cs typeface="微软雅黑" panose="020B0503020204020204" charset="-122"/>
              </a:rPr>
              <a:t> 	                cs-wiki</a:t>
            </a:r>
            <a:endParaRPr lang="en-US" altLang="zh-CN" sz="100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userDrawn="1"/>
        </p:nvSpPr>
        <p:spPr>
          <a:xfrm>
            <a:off x="11725910" y="6356350"/>
            <a:ext cx="376555" cy="460375"/>
          </a:xfrm>
          <a:prstGeom prst="rect">
            <a:avLst/>
          </a:prstGeom>
          <a:noFill/>
        </p:spPr>
        <p:txBody>
          <a:bodyPr wrap="square" rtlCol="0">
            <a:spAutoFit/>
          </a:bodyPr>
          <a:p>
            <a:fld id="{9A0DB2DC-4C9A-4742-B13C-FB6460FD3503}" type="slidenum">
              <a:rPr lang="zh-CN" altLang="en-US" sz="1200">
                <a:latin typeface="微软雅黑" panose="020B0503020204020204" charset="-122"/>
                <a:ea typeface="微软雅黑" panose="020B0503020204020204" charset="-122"/>
                <a:cs typeface="微软雅黑" panose="020B0503020204020204" charset="-122"/>
              </a:rPr>
            </a:fld>
            <a:endParaRPr lang="zh-CN" altLang="en-US" sz="1200">
              <a:latin typeface="微软雅黑" panose="020B0503020204020204" charset="-122"/>
              <a:ea typeface="微软雅黑" panose="020B0503020204020204" charset="-122"/>
              <a:cs typeface="微软雅黑" panose="020B0503020204020204" charset="-122"/>
            </a:endParaRPr>
          </a:p>
        </p:txBody>
      </p:sp>
      <p:grpSp>
        <p:nvGrpSpPr>
          <p:cNvPr id="2" name="组合 1"/>
          <p:cNvGrpSpPr/>
          <p:nvPr userDrawn="1"/>
        </p:nvGrpSpPr>
        <p:grpSpPr>
          <a:xfrm>
            <a:off x="600710" y="6356350"/>
            <a:ext cx="564515" cy="452755"/>
            <a:chOff x="174953" y="5886121"/>
            <a:chExt cx="1078602" cy="863553"/>
          </a:xfrm>
        </p:grpSpPr>
        <p:pic>
          <p:nvPicPr>
            <p:cNvPr id="3" name="图片 2"/>
            <p:cNvPicPr>
              <a:picLocks noChangeAspect="1"/>
            </p:cNvPicPr>
            <p:nvPr>
              <p:custDataLst>
                <p:tags r:id="rId15"/>
              </p:custDataLst>
            </p:nvPr>
          </p:nvPicPr>
          <p:blipFill>
            <a:blip r:embed="rId16" cstate="print">
              <a:extLst>
                <a:ext uri="{28A0092B-C50C-407E-A947-70E740481C1C}">
                  <a14:useLocalDpi xmlns:a14="http://schemas.microsoft.com/office/drawing/2010/main" val="0"/>
                </a:ext>
              </a:extLst>
            </a:blip>
            <a:stretch>
              <a:fillRect/>
            </a:stretch>
          </p:blipFill>
          <p:spPr>
            <a:xfrm>
              <a:off x="357427" y="5886121"/>
              <a:ext cx="713654" cy="618165"/>
            </a:xfrm>
            <a:prstGeom prst="rect">
              <a:avLst/>
            </a:prstGeom>
          </p:spPr>
        </p:pic>
        <p:pic>
          <p:nvPicPr>
            <p:cNvPr id="8" name="图片 7"/>
            <p:cNvPicPr>
              <a:picLocks noChangeAspect="1"/>
            </p:cNvPicPr>
            <p:nvPr>
              <p:custDataLst>
                <p:tags r:id="rId17"/>
              </p:custDataLst>
            </p:nvPr>
          </p:nvPicPr>
          <p:blipFill>
            <a:blip r:embed="rId18" cstate="print">
              <a:extLst>
                <a:ext uri="{28A0092B-C50C-407E-A947-70E740481C1C}">
                  <a14:useLocalDpi xmlns:a14="http://schemas.microsoft.com/office/drawing/2010/main" val="0"/>
                </a:ext>
              </a:extLst>
            </a:blip>
            <a:stretch>
              <a:fillRect/>
            </a:stretch>
          </p:blipFill>
          <p:spPr>
            <a:xfrm>
              <a:off x="174953" y="6627333"/>
              <a:ext cx="1078602" cy="122341"/>
            </a:xfrm>
            <a:prstGeom prst="rect">
              <a:avLst/>
            </a:prstGeom>
          </p:spPr>
        </p:pic>
      </p:grpSp>
      <p:pic>
        <p:nvPicPr>
          <p:cNvPr id="9" name="图片 8" descr="hdu-cs-wiki main"/>
          <p:cNvPicPr>
            <a:picLocks noChangeAspect="1"/>
          </p:cNvPicPr>
          <p:nvPr userDrawn="1">
            <p:custDataLst>
              <p:tags r:id="rId19"/>
            </p:custDataLst>
          </p:nvPr>
        </p:nvPicPr>
        <p:blipFill>
          <a:blip r:embed="rId20"/>
          <a:stretch>
            <a:fillRect/>
          </a:stretch>
        </p:blipFill>
        <p:spPr>
          <a:xfrm>
            <a:off x="0" y="6256020"/>
            <a:ext cx="601980" cy="601980"/>
          </a:xfrm>
          <a:prstGeom prst="rect">
            <a:avLst/>
          </a:prstGeom>
        </p:spPr>
      </p:pic>
      <p:pic>
        <p:nvPicPr>
          <p:cNvPr id="100" name="图片 99"/>
          <p:cNvPicPr/>
          <p:nvPr userDrawn="1"/>
        </p:nvPicPr>
        <p:blipFill>
          <a:blip r:embed="rId21"/>
          <a:stretch>
            <a:fillRect/>
          </a:stretch>
        </p:blipFill>
        <p:spPr>
          <a:xfrm>
            <a:off x="1854200" y="6269990"/>
            <a:ext cx="588010" cy="588010"/>
          </a:xfrm>
          <a:prstGeom prst="rect">
            <a:avLst/>
          </a:prstGeom>
          <a:noFill/>
          <a:ln w="9525">
            <a:noFill/>
          </a:ln>
        </p:spPr>
      </p:pic>
      <p:pic>
        <p:nvPicPr>
          <p:cNvPr id="4" name="图片 3" descr="QQ图片20201109181616"/>
          <p:cNvPicPr>
            <a:picLocks noChangeAspect="1"/>
          </p:cNvPicPr>
          <p:nvPr userDrawn="1"/>
        </p:nvPicPr>
        <p:blipFill>
          <a:blip r:embed="rId22"/>
          <a:stretch>
            <a:fillRect/>
          </a:stretch>
        </p:blipFill>
        <p:spPr>
          <a:xfrm>
            <a:off x="1216025" y="6269355"/>
            <a:ext cx="588645" cy="58864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tags" Target="../tags/tag18.xml"/><Relationship Id="rId4" Type="http://schemas.openxmlformats.org/officeDocument/2006/relationships/image" Target="../media/image21.png"/><Relationship Id="rId3" Type="http://schemas.openxmlformats.org/officeDocument/2006/relationships/tags" Target="../tags/tag17.xml"/><Relationship Id="rId2" Type="http://schemas.openxmlformats.org/officeDocument/2006/relationships/image" Target="../media/image20.png"/><Relationship Id="rId1" Type="http://schemas.openxmlformats.org/officeDocument/2006/relationships/tags" Target="../tags/tag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image" Target="../media/image24.jpeg"/><Relationship Id="rId1"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tags" Target="../tags/tag22.xml"/></Relationships>
</file>

<file path=ppt/slides/_rels/slide16.xml.rels><?xml version="1.0" encoding="UTF-8" standalone="yes"?>
<Relationships xmlns="http://schemas.openxmlformats.org/package/2006/relationships"><Relationship Id="rId9" Type="http://schemas.openxmlformats.org/officeDocument/2006/relationships/tags" Target="../tags/tag31.xml"/><Relationship Id="rId8" Type="http://schemas.openxmlformats.org/officeDocument/2006/relationships/tags" Target="../tags/tag30.xml"/><Relationship Id="rId7" Type="http://schemas.openxmlformats.org/officeDocument/2006/relationships/tags" Target="../tags/tag29.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 Id="rId3" Type="http://schemas.openxmlformats.org/officeDocument/2006/relationships/tags" Target="../tags/tag25.xml"/><Relationship Id="rId20" Type="http://schemas.openxmlformats.org/officeDocument/2006/relationships/slideLayout" Target="../slideLayouts/slideLayout2.xml"/><Relationship Id="rId2" Type="http://schemas.openxmlformats.org/officeDocument/2006/relationships/tags" Target="../tags/tag24.xml"/><Relationship Id="rId19" Type="http://schemas.openxmlformats.org/officeDocument/2006/relationships/tags" Target="../tags/tag40.xml"/><Relationship Id="rId18" Type="http://schemas.openxmlformats.org/officeDocument/2006/relationships/tags" Target="../tags/tag39.xml"/><Relationship Id="rId17" Type="http://schemas.openxmlformats.org/officeDocument/2006/relationships/tags" Target="../tags/tag38.xml"/><Relationship Id="rId16" Type="http://schemas.openxmlformats.org/officeDocument/2006/relationships/tags" Target="../tags/tag37.xml"/><Relationship Id="rId15" Type="http://schemas.openxmlformats.org/officeDocument/2006/relationships/image" Target="../media/image24.jpeg"/><Relationship Id="rId14" Type="http://schemas.openxmlformats.org/officeDocument/2006/relationships/tags" Target="../tags/tag36.xml"/><Relationship Id="rId13" Type="http://schemas.openxmlformats.org/officeDocument/2006/relationships/tags" Target="../tags/tag35.xml"/><Relationship Id="rId12" Type="http://schemas.openxmlformats.org/officeDocument/2006/relationships/tags" Target="../tags/tag34.xml"/><Relationship Id="rId11" Type="http://schemas.openxmlformats.org/officeDocument/2006/relationships/tags" Target="../tags/tag33.xml"/><Relationship Id="rId10" Type="http://schemas.openxmlformats.org/officeDocument/2006/relationships/tags" Target="../tags/tag32.xml"/><Relationship Id="rId1" Type="http://schemas.openxmlformats.org/officeDocument/2006/relationships/tags" Target="../tags/tag23.xml"/></Relationships>
</file>

<file path=ppt/slides/_rels/slide17.xml.rels><?xml version="1.0" encoding="UTF-8" standalone="yes"?>
<Relationships xmlns="http://schemas.openxmlformats.org/package/2006/relationships"><Relationship Id="rId9" Type="http://schemas.openxmlformats.org/officeDocument/2006/relationships/tags" Target="../tags/tag45.xml"/><Relationship Id="rId8" Type="http://schemas.openxmlformats.org/officeDocument/2006/relationships/image" Target="../media/image29.png"/><Relationship Id="rId7" Type="http://schemas.openxmlformats.org/officeDocument/2006/relationships/tags" Target="../tags/tag44.xml"/><Relationship Id="rId6" Type="http://schemas.openxmlformats.org/officeDocument/2006/relationships/image" Target="../media/image28.png"/><Relationship Id="rId5" Type="http://schemas.openxmlformats.org/officeDocument/2006/relationships/tags" Target="../tags/tag43.xml"/><Relationship Id="rId4" Type="http://schemas.openxmlformats.org/officeDocument/2006/relationships/image" Target="../media/image27.png"/><Relationship Id="rId3" Type="http://schemas.openxmlformats.org/officeDocument/2006/relationships/tags" Target="../tags/tag42.xml"/><Relationship Id="rId2" Type="http://schemas.openxmlformats.org/officeDocument/2006/relationships/image" Target="../media/image26.png"/><Relationship Id="rId13" Type="http://schemas.openxmlformats.org/officeDocument/2006/relationships/slideLayout" Target="../slideLayouts/slideLayout2.xml"/><Relationship Id="rId12" Type="http://schemas.openxmlformats.org/officeDocument/2006/relationships/image" Target="../media/image32.jpeg"/><Relationship Id="rId11" Type="http://schemas.openxmlformats.org/officeDocument/2006/relationships/image" Target="../media/image31.jpeg"/><Relationship Id="rId10" Type="http://schemas.openxmlformats.org/officeDocument/2006/relationships/image" Target="../media/image30.png"/><Relationship Id="rId1" Type="http://schemas.openxmlformats.org/officeDocument/2006/relationships/tags" Target="../tags/tag4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GIF"/><Relationship Id="rId1" Type="http://schemas.openxmlformats.org/officeDocument/2006/relationships/tags" Target="../tags/tag7.xml"/></Relationships>
</file>

<file path=ppt/slides/_rels/slide20.xml.rels><?xml version="1.0" encoding="UTF-8" standalone="yes"?>
<Relationships xmlns="http://schemas.openxmlformats.org/package/2006/relationships"><Relationship Id="rId9" Type="http://schemas.openxmlformats.org/officeDocument/2006/relationships/tags" Target="../tags/tag50.xml"/><Relationship Id="rId8" Type="http://schemas.openxmlformats.org/officeDocument/2006/relationships/image" Target="../media/image36.jpeg"/><Relationship Id="rId7" Type="http://schemas.openxmlformats.org/officeDocument/2006/relationships/tags" Target="../tags/tag49.xml"/><Relationship Id="rId6" Type="http://schemas.openxmlformats.org/officeDocument/2006/relationships/image" Target="../media/image35.jpeg"/><Relationship Id="rId5" Type="http://schemas.openxmlformats.org/officeDocument/2006/relationships/tags" Target="../tags/tag48.xml"/><Relationship Id="rId4" Type="http://schemas.openxmlformats.org/officeDocument/2006/relationships/image" Target="../media/image34.jpeg"/><Relationship Id="rId3" Type="http://schemas.openxmlformats.org/officeDocument/2006/relationships/tags" Target="../tags/tag47.xml"/><Relationship Id="rId23" Type="http://schemas.openxmlformats.org/officeDocument/2006/relationships/slideLayout" Target="../slideLayouts/slideLayout2.xml"/><Relationship Id="rId22" Type="http://schemas.openxmlformats.org/officeDocument/2006/relationships/tags" Target="../tags/tag59.xml"/><Relationship Id="rId21" Type="http://schemas.openxmlformats.org/officeDocument/2006/relationships/tags" Target="../tags/tag58.xml"/><Relationship Id="rId20" Type="http://schemas.openxmlformats.org/officeDocument/2006/relationships/image" Target="../media/image40.png"/><Relationship Id="rId2" Type="http://schemas.openxmlformats.org/officeDocument/2006/relationships/image" Target="../media/image33.jpeg"/><Relationship Id="rId19" Type="http://schemas.openxmlformats.org/officeDocument/2006/relationships/tags" Target="../tags/tag57.xml"/><Relationship Id="rId18" Type="http://schemas.openxmlformats.org/officeDocument/2006/relationships/tags" Target="../tags/tag56.xml"/><Relationship Id="rId17" Type="http://schemas.openxmlformats.org/officeDocument/2006/relationships/tags" Target="../tags/tag55.xml"/><Relationship Id="rId16" Type="http://schemas.openxmlformats.org/officeDocument/2006/relationships/tags" Target="../tags/tag54.xml"/><Relationship Id="rId15" Type="http://schemas.openxmlformats.org/officeDocument/2006/relationships/image" Target="../media/image39.png"/><Relationship Id="rId14" Type="http://schemas.openxmlformats.org/officeDocument/2006/relationships/tags" Target="../tags/tag53.xml"/><Relationship Id="rId13" Type="http://schemas.openxmlformats.org/officeDocument/2006/relationships/image" Target="../media/image38.png"/><Relationship Id="rId12" Type="http://schemas.openxmlformats.org/officeDocument/2006/relationships/tags" Target="../tags/tag52.xml"/><Relationship Id="rId11" Type="http://schemas.openxmlformats.org/officeDocument/2006/relationships/image" Target="../media/image37.png"/><Relationship Id="rId10" Type="http://schemas.openxmlformats.org/officeDocument/2006/relationships/tags" Target="../tags/tag51.xml"/><Relationship Id="rId1" Type="http://schemas.openxmlformats.org/officeDocument/2006/relationships/tags" Target="../tags/tag4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tags" Target="../tags/tag62.xml"/><Relationship Id="rId3" Type="http://schemas.openxmlformats.org/officeDocument/2006/relationships/image" Target="../media/image41.png"/><Relationship Id="rId2" Type="http://schemas.openxmlformats.org/officeDocument/2006/relationships/tags" Target="../tags/tag61.xml"/><Relationship Id="rId1" Type="http://schemas.openxmlformats.org/officeDocument/2006/relationships/tags" Target="../tags/tag60.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3.png"/><Relationship Id="rId1" Type="http://schemas.openxmlformats.org/officeDocument/2006/relationships/tags" Target="../tags/tag6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4.png"/><Relationship Id="rId1" Type="http://schemas.openxmlformats.org/officeDocument/2006/relationships/tags" Target="../tags/tag64.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5.png"/><Relationship Id="rId1" Type="http://schemas.openxmlformats.org/officeDocument/2006/relationships/tags" Target="../tags/tag65.xml"/></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7.xml"/><Relationship Id="rId2" Type="http://schemas.openxmlformats.org/officeDocument/2006/relationships/image" Target="../media/image46.png"/><Relationship Id="rId1" Type="http://schemas.openxmlformats.org/officeDocument/2006/relationships/tags" Target="../tags/tag66.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9.xml"/><Relationship Id="rId2" Type="http://schemas.openxmlformats.org/officeDocument/2006/relationships/image" Target="../media/image47.png"/><Relationship Id="rId1" Type="http://schemas.openxmlformats.org/officeDocument/2006/relationships/tags" Target="../tags/tag6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8.png"/><Relationship Id="rId1" Type="http://schemas.openxmlformats.org/officeDocument/2006/relationships/tags" Target="../tags/tag7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51.png"/><Relationship Id="rId4" Type="http://schemas.openxmlformats.org/officeDocument/2006/relationships/tags" Target="../tags/tag71.xml"/><Relationship Id="rId3" Type="http://schemas.openxmlformats.org/officeDocument/2006/relationships/customXml" Target="../ink/ink1.xml"/><Relationship Id="rId2" Type="http://schemas.openxmlformats.org/officeDocument/2006/relationships/image" Target="../media/image50.png"/><Relationship Id="rId1" Type="http://schemas.openxmlformats.org/officeDocument/2006/relationships/image" Target="../media/image49.jpeg"/></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2.png"/><Relationship Id="rId2" Type="http://schemas.openxmlformats.org/officeDocument/2006/relationships/tags" Target="../tags/tag73.xml"/><Relationship Id="rId1" Type="http://schemas.openxmlformats.org/officeDocument/2006/relationships/tags" Target="../tags/tag7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3.png"/><Relationship Id="rId1" Type="http://schemas.openxmlformats.org/officeDocument/2006/relationships/tags" Target="../tags/tag74.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4.png"/><Relationship Id="rId1" Type="http://schemas.openxmlformats.org/officeDocument/2006/relationships/tags" Target="../tags/tag7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58.png"/><Relationship Id="rId7" Type="http://schemas.openxmlformats.org/officeDocument/2006/relationships/tags" Target="../tags/tag79.xml"/><Relationship Id="rId6" Type="http://schemas.openxmlformats.org/officeDocument/2006/relationships/image" Target="../media/image57.png"/><Relationship Id="rId5" Type="http://schemas.openxmlformats.org/officeDocument/2006/relationships/tags" Target="../tags/tag78.xml"/><Relationship Id="rId4" Type="http://schemas.openxmlformats.org/officeDocument/2006/relationships/image" Target="../media/image56.png"/><Relationship Id="rId3" Type="http://schemas.openxmlformats.org/officeDocument/2006/relationships/tags" Target="../tags/tag77.xml"/><Relationship Id="rId2" Type="http://schemas.openxmlformats.org/officeDocument/2006/relationships/image" Target="../media/image55.png"/><Relationship Id="rId1" Type="http://schemas.openxmlformats.org/officeDocument/2006/relationships/tags" Target="../tags/tag76.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9.GIF"/><Relationship Id="rId1" Type="http://schemas.openxmlformats.org/officeDocument/2006/relationships/tags" Target="../tags/tag8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9" Type="http://schemas.openxmlformats.org/officeDocument/2006/relationships/tags" Target="../tags/tag89.xml"/><Relationship Id="rId8" Type="http://schemas.openxmlformats.org/officeDocument/2006/relationships/tags" Target="../tags/tag88.xml"/><Relationship Id="rId7" Type="http://schemas.openxmlformats.org/officeDocument/2006/relationships/tags" Target="../tags/tag87.xml"/><Relationship Id="rId6" Type="http://schemas.openxmlformats.org/officeDocument/2006/relationships/tags" Target="../tags/tag86.xml"/><Relationship Id="rId5" Type="http://schemas.openxmlformats.org/officeDocument/2006/relationships/tags" Target="../tags/tag85.xml"/><Relationship Id="rId4" Type="http://schemas.openxmlformats.org/officeDocument/2006/relationships/tags" Target="../tags/tag84.xml"/><Relationship Id="rId3" Type="http://schemas.openxmlformats.org/officeDocument/2006/relationships/tags" Target="../tags/tag83.xml"/><Relationship Id="rId2" Type="http://schemas.openxmlformats.org/officeDocument/2006/relationships/tags" Target="../tags/tag82.xml"/><Relationship Id="rId12" Type="http://schemas.openxmlformats.org/officeDocument/2006/relationships/slideLayout" Target="../slideLayouts/slideLayout2.xml"/><Relationship Id="rId11" Type="http://schemas.openxmlformats.org/officeDocument/2006/relationships/tags" Target="../tags/tag91.xml"/><Relationship Id="rId10" Type="http://schemas.openxmlformats.org/officeDocument/2006/relationships/tags" Target="../tags/tag90.xml"/><Relationship Id="rId1" Type="http://schemas.openxmlformats.org/officeDocument/2006/relationships/tags" Target="../tags/tag8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0.png"/><Relationship Id="rId1" Type="http://schemas.openxmlformats.org/officeDocument/2006/relationships/tags" Target="../tags/tag9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1.png"/><Relationship Id="rId1" Type="http://schemas.openxmlformats.org/officeDocument/2006/relationships/tags" Target="../tags/tag93.xml"/></Relationships>
</file>

<file path=ppt/slides/_rels/slide4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tags" Target="../tags/tag97.xml"/><Relationship Id="rId4" Type="http://schemas.openxmlformats.org/officeDocument/2006/relationships/image" Target="../media/image62.png"/><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tags" Target="../tags/tag94.xml"/></Relationships>
</file>

<file path=ppt/slides/_rels/slide4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9.xml"/><Relationship Id="rId2" Type="http://schemas.openxmlformats.org/officeDocument/2006/relationships/image" Target="../media/image64.png"/><Relationship Id="rId1" Type="http://schemas.openxmlformats.org/officeDocument/2006/relationships/tags" Target="../tags/tag9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03.xml"/><Relationship Id="rId3" Type="http://schemas.openxmlformats.org/officeDocument/2006/relationships/tags" Target="../tags/tag102.xml"/><Relationship Id="rId2" Type="http://schemas.openxmlformats.org/officeDocument/2006/relationships/tags" Target="../tags/tag101.xml"/><Relationship Id="rId1" Type="http://schemas.openxmlformats.org/officeDocument/2006/relationships/tags" Target="../tags/tag100.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7.jpeg"/></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6.png"/><Relationship Id="rId1" Type="http://schemas.openxmlformats.org/officeDocument/2006/relationships/tags" Target="../tags/tag10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7.GIF"/><Relationship Id="rId1" Type="http://schemas.openxmlformats.org/officeDocument/2006/relationships/tags" Target="../tags/tag10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tags" Target="../tags/tag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8.GIF"/><Relationship Id="rId1" Type="http://schemas.openxmlformats.org/officeDocument/2006/relationships/tags" Target="../tags/tag107.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9" Type="http://schemas.openxmlformats.org/officeDocument/2006/relationships/tags" Target="../tags/tag15.xml"/><Relationship Id="rId8" Type="http://schemas.openxmlformats.org/officeDocument/2006/relationships/image" Target="../media/image16.png"/><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image" Target="../media/image15.png"/><Relationship Id="rId3" Type="http://schemas.openxmlformats.org/officeDocument/2006/relationships/tags" Target="../tags/tag11.xml"/><Relationship Id="rId2" Type="http://schemas.openxmlformats.org/officeDocument/2006/relationships/image" Target="../media/image14.png"/><Relationship Id="rId11" Type="http://schemas.openxmlformats.org/officeDocument/2006/relationships/slideLayout" Target="../slideLayouts/slideLayout2.xml"/><Relationship Id="rId10" Type="http://schemas.openxmlformats.org/officeDocument/2006/relationships/image" Target="../media/image17.png"/><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299845" y="2961640"/>
            <a:ext cx="8770620" cy="1445260"/>
          </a:xfrm>
          <a:prstGeom prst="rect">
            <a:avLst/>
          </a:prstGeom>
          <a:noFill/>
        </p:spPr>
        <p:txBody>
          <a:bodyPr wrap="square" rtlCol="0">
            <a:spAutoFit/>
          </a:bodyPr>
          <a:p>
            <a:pPr lvl="2" algn="ctr"/>
            <a:r>
              <a:rPr lang="en-US" altLang="zh-CN" sz="4400">
                <a:cs typeface="微软雅黑" panose="020B0503020204020204" charset="-122"/>
              </a:rPr>
              <a:t>Basic Ideals of Programming</a:t>
            </a:r>
            <a:endParaRPr lang="en-US" altLang="zh-CN" sz="4400">
              <a:cs typeface="微软雅黑" panose="020B0503020204020204" charset="-122"/>
            </a:endParaRPr>
          </a:p>
          <a:p>
            <a:pPr lvl="2" algn="ctr"/>
            <a:r>
              <a:rPr lang="zh-CN" altLang="en-US" sz="4400">
                <a:cs typeface="微软雅黑" panose="020B0503020204020204" charset="-122"/>
              </a:rPr>
              <a:t>程序设计基本理念</a:t>
            </a:r>
            <a:endParaRPr lang="zh-CN" altLang="en-US" sz="4400">
              <a:cs typeface="微软雅黑" panose="020B0503020204020204" charset="-122"/>
            </a:endParaRPr>
          </a:p>
        </p:txBody>
      </p:sp>
      <p:sp>
        <p:nvSpPr>
          <p:cNvPr id="2" name="标题 1"/>
          <p:cNvSpPr>
            <a:spLocks noGrp="1"/>
          </p:cNvSpPr>
          <p:nvPr>
            <p:custDataLst>
              <p:tags r:id="rId1"/>
            </p:custDataLst>
          </p:nvPr>
        </p:nvSpPr>
        <p:spPr>
          <a:xfrm>
            <a:off x="454660" y="405937"/>
            <a:ext cx="7321550" cy="811357"/>
          </a:xfrm>
        </p:spPr>
        <p:txBody>
          <a:bodyPr anchor="b">
            <a:normAutofit/>
          </a:bodyPr>
          <a:lstStyle>
            <a:lvl1pPr algn="l" defTabSz="914400" rtl="0" eaLnBrk="1" latinLnBrk="0" hangingPunct="1">
              <a:lnSpc>
                <a:spcPct val="90000"/>
              </a:lnSpc>
              <a:spcBef>
                <a:spcPct val="0"/>
              </a:spcBef>
              <a:buNone/>
              <a:defRPr sz="4000" kern="1200">
                <a:solidFill>
                  <a:schemeClr val="tx1"/>
                </a:solidFill>
                <a:effectLst>
                  <a:outerShdw blurRad="38100" dist="38100" dir="2700000" algn="tl">
                    <a:srgbClr val="000000">
                      <a:alpha val="43137"/>
                    </a:srgbClr>
                  </a:outerShdw>
                </a:effectLst>
                <a:latin typeface="+mj-lt"/>
                <a:ea typeface="+mj-ea"/>
                <a:cs typeface="微软雅黑" panose="020B0503020204020204" charset="-122"/>
              </a:defRPr>
            </a:lvl1pPr>
          </a:lstStyle>
          <a:p>
            <a:r>
              <a:rPr lang="en-US" altLang="zh-CN"/>
              <a:t>TechBytes</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a:r>
            <a:r>
              <a:rPr lang="zh-CN" altLang="en-US"/>
              <a:t>语言介绍</a:t>
            </a:r>
            <a:endParaRPr lang="zh-CN" altLang="en-US"/>
          </a:p>
        </p:txBody>
      </p:sp>
      <p:sp>
        <p:nvSpPr>
          <p:cNvPr id="3" name="内容占位符 2"/>
          <p:cNvSpPr>
            <a:spLocks noGrp="1"/>
          </p:cNvSpPr>
          <p:nvPr>
            <p:ph sz="half" idx="2"/>
          </p:nvPr>
        </p:nvSpPr>
        <p:spPr/>
        <p:txBody>
          <a:bodyPr/>
          <a:p>
            <a:r>
              <a:rPr lang="zh-CN" altLang="en-US"/>
              <a:t>“C 不是一种“非常高级”的语言，也不是一种“体量大”的语言，并且不专门针对任何特定的应用领域。 但它没有限制且具有通用性，这使得它比所谓更强大的语言更方便、更有效地完成许多任务。” </a:t>
            </a:r>
            <a:r>
              <a:rPr lang="en-US" altLang="zh-CN"/>
              <a:t>——</a:t>
            </a:r>
            <a:r>
              <a:rPr lang="zh-CN" altLang="en-US"/>
              <a:t>K&amp;R </a:t>
            </a:r>
            <a:endParaRPr lang="zh-CN" altLang="en-US"/>
          </a:p>
          <a:p>
            <a:r>
              <a:rPr lang="zh-CN" altLang="en-US"/>
              <a:t> 实现了第一个非汇编语言编写的操作系统 </a:t>
            </a:r>
            <a:endParaRPr lang="zh-CN" altLang="en-US"/>
          </a:p>
          <a:p>
            <a:r>
              <a:rPr lang="zh-CN" altLang="en-US"/>
              <a:t> 为什么要学习C？</a:t>
            </a:r>
            <a:endParaRPr lang="zh-CN" altLang="en-US"/>
          </a:p>
          <a:p>
            <a:pPr lvl="1"/>
            <a:r>
              <a:rPr lang="zh-CN" altLang="en-US"/>
              <a:t>我们可以编写程序来利用计算机体系结构的底层功能 </a:t>
            </a:r>
            <a:endParaRPr lang="zh-CN" altLang="en-US"/>
          </a:p>
          <a:p>
            <a:pPr lvl="2"/>
            <a:r>
              <a:rPr lang="zh-CN" altLang="en-US"/>
              <a:t>内存管理！</a:t>
            </a:r>
            <a:endParaRPr lang="zh-CN" altLang="en-US"/>
          </a:p>
          <a:p>
            <a:pPr lvl="1"/>
            <a:r>
              <a:rPr lang="zh-CN" altLang="en-US"/>
              <a:t>然而，这也意味着在 C 语言中事情更容易出错……</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t>C</a:t>
            </a:r>
            <a:r>
              <a:rPr lang="zh-CN" altLang="en-US"/>
              <a:t>的优点</a:t>
            </a:r>
            <a:endParaRPr lang="zh-CN" altLang="en-US"/>
          </a:p>
        </p:txBody>
      </p:sp>
      <p:sp>
        <p:nvSpPr>
          <p:cNvPr id="3" name="文本占位符 2"/>
          <p:cNvSpPr>
            <a:spLocks noGrp="1"/>
          </p:cNvSpPr>
          <p:nvPr>
            <p:ph type="body" idx="1"/>
          </p:nvPr>
        </p:nvSpPr>
        <p:spPr>
          <a:xfrm>
            <a:off x="831850" y="2187575"/>
            <a:ext cx="7171690" cy="4093210"/>
          </a:xfrm>
        </p:spPr>
        <p:txBody>
          <a:bodyPr/>
          <a:p>
            <a:pPr marL="285750" indent="-285750">
              <a:buFont typeface="微软雅黑" panose="020B0503020204020204" charset="-122"/>
              <a:buChar char="•"/>
            </a:pPr>
            <a:r>
              <a:rPr lang="zh-CN" altLang="en-US"/>
              <a:t>贴近硬件</a:t>
            </a:r>
            <a:endParaRPr lang="zh-CN" altLang="en-US"/>
          </a:p>
          <a:p>
            <a:pPr marL="285750" indent="-285750">
              <a:buFont typeface="微软雅黑" panose="020B0503020204020204" charset="-122"/>
              <a:buChar char="•"/>
            </a:pPr>
            <a:r>
              <a:rPr lang="zh-CN" altLang="en-US"/>
              <a:t>功能强大</a:t>
            </a:r>
            <a:endParaRPr lang="zh-CN" altLang="en-US"/>
          </a:p>
          <a:p>
            <a:pPr marL="285750" indent="-285750">
              <a:buFont typeface="微软雅黑" panose="020B0503020204020204" charset="-122"/>
              <a:buChar char="•"/>
            </a:pPr>
            <a:r>
              <a:rPr lang="zh-CN" altLang="en-US"/>
              <a:t>语法简洁</a:t>
            </a:r>
            <a:endParaRPr lang="zh-CN" altLang="en-US"/>
          </a:p>
          <a:p>
            <a:pPr marL="285750" indent="-285750">
              <a:buFont typeface="微软雅黑" panose="020B0503020204020204" charset="-122"/>
              <a:buChar char="•"/>
            </a:pPr>
            <a:r>
              <a:rPr lang="zh-CN" altLang="en-US"/>
              <a:t>学习轻松</a:t>
            </a:r>
            <a:endParaRPr lang="zh-CN" altLang="en-US"/>
          </a:p>
          <a:p>
            <a:pPr marL="285750" indent="-285750">
              <a:buFont typeface="微软雅黑" panose="020B0503020204020204" charset="-122"/>
              <a:buChar char="•"/>
            </a:pPr>
            <a:r>
              <a:rPr lang="zh-CN" altLang="en-US"/>
              <a:t>应用广泛</a:t>
            </a:r>
            <a:endParaRPr lang="zh-CN" altLang="en-US"/>
          </a:p>
          <a:p>
            <a:pPr marL="285750" indent="-285750">
              <a:buFont typeface="微软雅黑" panose="020B0503020204020204" charset="-122"/>
              <a:buChar char="•"/>
            </a:pPr>
            <a:r>
              <a:rPr lang="zh-CN" altLang="en-US"/>
              <a:t>关注底层</a:t>
            </a:r>
            <a:endParaRPr lang="zh-CN" altLang="en-US"/>
          </a:p>
          <a:p>
            <a:pPr marL="285750" indent="-285750">
              <a:buFont typeface="微软雅黑" panose="020B0503020204020204" charset="-122"/>
              <a:buChar char="•"/>
            </a:pPr>
            <a:r>
              <a:rPr lang="zh-CN" altLang="en-US"/>
              <a:t>以及</a:t>
            </a:r>
            <a:r>
              <a:rPr lang="en-US" altLang="zh-CN"/>
              <a:t>...</a:t>
            </a:r>
            <a:endParaRPr lang="en-US" altLang="zh-CN"/>
          </a:p>
          <a:p>
            <a:pPr marL="285750" indent="-285750">
              <a:buFont typeface="微软雅黑" panose="020B0503020204020204" charset="-122"/>
              <a:buChar char="•"/>
            </a:pPr>
            <a:r>
              <a:rPr lang="zh-CN" altLang="en-US" sz="5400" b="1"/>
              <a:t>极致的速度与节能！</a:t>
            </a:r>
            <a:endParaRPr lang="zh-CN" altLang="en-US" sz="5400" b="1"/>
          </a:p>
        </p:txBody>
      </p:sp>
      <p:pic>
        <p:nvPicPr>
          <p:cNvPr id="103" name="图片 102"/>
          <p:cNvPicPr/>
          <p:nvPr/>
        </p:nvPicPr>
        <p:blipFill>
          <a:blip r:embed="rId1"/>
          <a:stretch>
            <a:fillRect/>
          </a:stretch>
        </p:blipFill>
        <p:spPr>
          <a:xfrm>
            <a:off x="7212965" y="1842135"/>
            <a:ext cx="4369435" cy="4889500"/>
          </a:xfrm>
          <a:prstGeom prst="rect">
            <a:avLst/>
          </a:prstGeom>
          <a:noFill/>
          <a:ln w="9525">
            <a:noFill/>
          </a:ln>
        </p:spPr>
      </p:pic>
      <p:pic>
        <p:nvPicPr>
          <p:cNvPr id="104" name="图片 103"/>
          <p:cNvPicPr/>
          <p:nvPr/>
        </p:nvPicPr>
        <p:blipFill>
          <a:blip r:embed="rId2"/>
          <a:stretch>
            <a:fillRect/>
          </a:stretch>
        </p:blipFill>
        <p:spPr>
          <a:xfrm>
            <a:off x="3127375" y="120015"/>
            <a:ext cx="3677285" cy="436943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blinds(horizontal)">
                                      <p:cBhvr>
                                        <p:cTn id="7" dur="500"/>
                                        <p:tgtEl>
                                          <p:spTgt spid="10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3"/>
                                        </p:tgtEl>
                                        <p:attrNameLst>
                                          <p:attrName>style.visibility</p:attrName>
                                        </p:attrNameLst>
                                      </p:cBhvr>
                                      <p:to>
                                        <p:strVal val="visible"/>
                                      </p:to>
                                    </p:set>
                                    <p:animEffect transition="in" filter="barn(inVertical)">
                                      <p:cBhvr>
                                        <p:cTn id="12"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Linux</a:t>
            </a:r>
            <a:r>
              <a:rPr lang="zh-CN" altLang="en-US"/>
              <a:t>系统内核</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3258820" y="1933575"/>
            <a:ext cx="5917565" cy="4481195"/>
          </a:xfrm>
          <a:prstGeom prst="rect">
            <a:avLst/>
          </a:prstGeom>
        </p:spPr>
      </p:pic>
      <p:pic>
        <p:nvPicPr>
          <p:cNvPr id="11" name="图片 10"/>
          <p:cNvPicPr>
            <a:picLocks noChangeAspect="1"/>
          </p:cNvPicPr>
          <p:nvPr>
            <p:custDataLst>
              <p:tags r:id="rId3"/>
            </p:custDataLst>
          </p:nvPr>
        </p:nvPicPr>
        <p:blipFill>
          <a:blip r:embed="rId4"/>
          <a:stretch>
            <a:fillRect/>
          </a:stretch>
        </p:blipFill>
        <p:spPr>
          <a:xfrm>
            <a:off x="773430" y="1863725"/>
            <a:ext cx="1784985" cy="4801870"/>
          </a:xfrm>
          <a:prstGeom prst="rect">
            <a:avLst/>
          </a:prstGeom>
        </p:spPr>
      </p:pic>
      <p:pic>
        <p:nvPicPr>
          <p:cNvPr id="15" name="图片 14"/>
          <p:cNvPicPr>
            <a:picLocks noChangeAspect="1"/>
          </p:cNvPicPr>
          <p:nvPr>
            <p:custDataLst>
              <p:tags r:id="rId5"/>
            </p:custDataLst>
          </p:nvPr>
        </p:nvPicPr>
        <p:blipFill>
          <a:blip r:embed="rId6"/>
          <a:stretch>
            <a:fillRect/>
          </a:stretch>
        </p:blipFill>
        <p:spPr>
          <a:xfrm>
            <a:off x="7389495" y="2449195"/>
            <a:ext cx="4476115" cy="19602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left)">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1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计算机科学抽象思维简介</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怎么学习</a:t>
            </a:r>
            <a:r>
              <a:rPr lang="en-US" altLang="zh-CN" sz="2400" b="1">
                <a:solidFill>
                  <a:schemeClr val="tx1"/>
                </a:solidFill>
              </a:rPr>
              <a:t>C</a:t>
            </a:r>
            <a:r>
              <a:rPr lang="zh-CN" altLang="en-US" sz="2400" b="1">
                <a:solidFill>
                  <a:schemeClr val="tx1"/>
                </a:solidFill>
              </a:rPr>
              <a:t>语言</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9" name="图片 8" descr="图片1"/>
          <p:cNvPicPr>
            <a:picLocks noChangeAspect="1"/>
          </p:cNvPicPr>
          <p:nvPr/>
        </p:nvPicPr>
        <p:blipFill>
          <a:blip r:embed="rId1"/>
          <a:stretch>
            <a:fillRect/>
          </a:stretch>
        </p:blipFill>
        <p:spPr>
          <a:xfrm>
            <a:off x="1316355" y="2187575"/>
            <a:ext cx="2773680" cy="3773170"/>
          </a:xfrm>
          <a:prstGeom prst="rect">
            <a:avLst/>
          </a:prstGeom>
        </p:spPr>
      </p:pic>
      <p:sp>
        <p:nvSpPr>
          <p:cNvPr id="2" name="标题 1"/>
          <p:cNvSpPr>
            <a:spLocks noGrp="1"/>
          </p:cNvSpPr>
          <p:nvPr>
            <p:ph type="title"/>
          </p:nvPr>
        </p:nvSpPr>
        <p:spPr/>
        <p:txBody>
          <a:bodyPr/>
          <a:p>
            <a:r>
              <a:rPr lang="zh-CN" altLang="en-US"/>
              <a:t>学习</a:t>
            </a:r>
            <a:r>
              <a:rPr lang="en-US" altLang="zh-CN"/>
              <a:t>C</a:t>
            </a:r>
            <a:r>
              <a:rPr lang="zh-CN" altLang="en-US"/>
              <a:t>语言看什么书？</a:t>
            </a:r>
            <a:endParaRPr lang="zh-CN" altLang="en-US"/>
          </a:p>
        </p:txBody>
      </p:sp>
      <p:pic>
        <p:nvPicPr>
          <p:cNvPr id="410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85965" y="2187449"/>
            <a:ext cx="2619223" cy="3885181"/>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组合 11"/>
          <p:cNvGrpSpPr/>
          <p:nvPr/>
        </p:nvGrpSpPr>
        <p:grpSpPr>
          <a:xfrm>
            <a:off x="1461916" y="3437939"/>
            <a:ext cx="4541709" cy="1344439"/>
            <a:chOff x="1599738" y="2386565"/>
            <a:chExt cx="4541709" cy="1344439"/>
          </a:xfrm>
        </p:grpSpPr>
        <p:sp>
          <p:nvSpPr>
            <p:cNvPr id="5" name="文本框 4"/>
            <p:cNvSpPr txBox="1"/>
            <p:nvPr>
              <p:custDataLst>
                <p:tags r:id="rId3"/>
              </p:custDataLst>
            </p:nvPr>
          </p:nvSpPr>
          <p:spPr>
            <a:xfrm>
              <a:off x="1599738" y="3023118"/>
              <a:ext cx="1633782" cy="707886"/>
            </a:xfrm>
            <a:prstGeom prst="rect">
              <a:avLst/>
            </a:prstGeom>
            <a:noFill/>
          </p:spPr>
          <p:txBody>
            <a:bodyPr wrap="none" rtlCol="0">
              <a:spAutoFit/>
            </a:bodyPr>
            <a:p>
              <a:pPr algn="ctr"/>
              <a:r>
                <a:rPr lang="zh-CN" altLang="en-US" sz="4000" b="1" dirty="0">
                  <a:latin typeface="微软雅黑" panose="020B0503020204020204" charset="-122"/>
                  <a:ea typeface="微软雅黑" panose="020B0503020204020204" charset="-122"/>
                  <a:cs typeface="微软雅黑" panose="020B0503020204020204" charset="-122"/>
                </a:rPr>
                <a:t>   陈旧</a:t>
              </a:r>
              <a:endParaRPr lang="zh-CN" altLang="en-US" sz="4000" b="1" dirty="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custDataLst>
                <p:tags r:id="rId4"/>
              </p:custDataLst>
            </p:nvPr>
          </p:nvSpPr>
          <p:spPr>
            <a:xfrm>
              <a:off x="4930858" y="2386565"/>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浅薄</a:t>
              </a:r>
              <a:endParaRPr lang="zh-CN" altLang="en-US" sz="4000" dirty="0">
                <a:latin typeface="微软雅黑" panose="020B0503020204020204" charset="-122"/>
                <a:ea typeface="微软雅黑" panose="020B0503020204020204" charset="-122"/>
                <a:cs typeface="微软雅黑" panose="020B0503020204020204" charset="-122"/>
              </a:endParaRPr>
            </a:p>
          </p:txBody>
        </p:sp>
      </p:grpSp>
      <p:sp>
        <p:nvSpPr>
          <p:cNvPr id="8" name="文本框 7"/>
          <p:cNvSpPr txBox="1"/>
          <p:nvPr>
            <p:custDataLst>
              <p:tags r:id="rId5"/>
            </p:custDataLst>
          </p:nvPr>
        </p:nvSpPr>
        <p:spPr>
          <a:xfrm>
            <a:off x="1059761" y="5233459"/>
            <a:ext cx="4493538" cy="707886"/>
          </a:xfrm>
          <a:prstGeom prst="rect">
            <a:avLst/>
          </a:prstGeom>
          <a:noFill/>
        </p:spPr>
        <p:txBody>
          <a:bodyPr wrap="none" rtlCol="0">
            <a:spAutoFit/>
          </a:bodyPr>
          <a:p>
            <a:r>
              <a:rPr lang="en-US" altLang="zh-CN" sz="4000" dirty="0" err="1">
                <a:latin typeface="微软雅黑" panose="020B0503020204020204" charset="-122"/>
                <a:ea typeface="微软雅黑" panose="020B0503020204020204" charset="-122"/>
                <a:cs typeface="微软雅黑" panose="020B0503020204020204" charset="-122"/>
              </a:rPr>
              <a:t>i</a:t>
            </a:r>
            <a:r>
              <a:rPr lang="en-US" altLang="zh-CN" sz="4000" dirty="0">
                <a:latin typeface="微软雅黑" panose="020B0503020204020204" charset="-122"/>
                <a:ea typeface="微软雅黑" panose="020B0503020204020204" charset="-122"/>
                <a:cs typeface="微软雅黑" panose="020B0503020204020204" charset="-122"/>
              </a:rPr>
              <a:t> = </a:t>
            </a:r>
            <a:r>
              <a:rPr lang="en-US" altLang="zh-CN" sz="4000" dirty="0" err="1">
                <a:latin typeface="微软雅黑" panose="020B0503020204020204" charset="-122"/>
                <a:ea typeface="微软雅黑" panose="020B0503020204020204" charset="-122"/>
                <a:cs typeface="微软雅黑" panose="020B0503020204020204" charset="-122"/>
              </a:rPr>
              <a:t>i</a:t>
            </a:r>
            <a:r>
              <a:rPr lang="en-US" altLang="zh-CN" sz="4000" dirty="0">
                <a:latin typeface="微软雅黑" panose="020B0503020204020204" charset="-122"/>
                <a:ea typeface="微软雅黑" panose="020B0503020204020204" charset="-122"/>
                <a:cs typeface="微软雅黑" panose="020B0503020204020204" charset="-122"/>
              </a:rPr>
              <a:t>++ + ++</a:t>
            </a:r>
            <a:r>
              <a:rPr lang="en-US" altLang="zh-CN" sz="4000" dirty="0" err="1">
                <a:latin typeface="微软雅黑" panose="020B0503020204020204" charset="-122"/>
                <a:ea typeface="微软雅黑" panose="020B0503020204020204" charset="-122"/>
                <a:cs typeface="微软雅黑" panose="020B0503020204020204" charset="-122"/>
              </a:rPr>
              <a:t>i</a:t>
            </a:r>
            <a:r>
              <a:rPr lang="en-US" altLang="zh-CN" sz="4000" dirty="0">
                <a:latin typeface="微软雅黑" panose="020B0503020204020204" charset="-122"/>
                <a:ea typeface="微软雅黑" panose="020B0503020204020204" charset="-122"/>
                <a:cs typeface="微软雅黑" panose="020B0503020204020204" charset="-122"/>
              </a:rPr>
              <a:t>;</a:t>
            </a:r>
            <a:endParaRPr lang="zh-CN" altLang="en-US" sz="4000" dirty="0">
              <a:latin typeface="微软雅黑" panose="020B0503020204020204" charset="-122"/>
              <a:cs typeface="微软雅黑" panose="020B0503020204020204" charset="-122"/>
            </a:endParaRPr>
          </a:p>
        </p:txBody>
      </p:sp>
      <p:sp>
        <p:nvSpPr>
          <p:cNvPr id="6" name="右箭头 5"/>
          <p:cNvSpPr/>
          <p:nvPr/>
        </p:nvSpPr>
        <p:spPr>
          <a:xfrm>
            <a:off x="6256020" y="3684270"/>
            <a:ext cx="1520190" cy="9874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nodeType="clickEffect">
                                  <p:stCondLst>
                                    <p:cond delay="0"/>
                                  </p:stCondLst>
                                  <p:childTnLst>
                                    <p:set>
                                      <p:cBhvr>
                                        <p:cTn id="16" dur="1" fill="hold">
                                          <p:stCondLst>
                                            <p:cond delay="0"/>
                                          </p:stCondLst>
                                        </p:cTn>
                                        <p:tgtEl>
                                          <p:spTgt spid="4100"/>
                                        </p:tgtEl>
                                        <p:attrNameLst>
                                          <p:attrName>style.visibility</p:attrName>
                                        </p:attrNameLst>
                                      </p:cBhvr>
                                      <p:to>
                                        <p:strVal val="visible"/>
                                      </p:to>
                                    </p:set>
                                    <p:animEffect transition="in" filter="strips(downLeft)">
                                      <p:cBhvr>
                                        <p:cTn id="17" dur="500"/>
                                        <p:tgtEl>
                                          <p:spTgt spid="4100"/>
                                        </p:tgtEl>
                                      </p:cBhvr>
                                    </p:animEffect>
                                  </p:childTnLst>
                                </p:cTn>
                              </p:par>
                              <p:par>
                                <p:cTn id="18" presetID="18" presetClass="entr" presetSubtype="12"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strips(downLef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a:r>
            <a:r>
              <a:rPr lang="zh-CN" altLang="en-US"/>
              <a:t>语言的推荐资源</a:t>
            </a:r>
            <a:endParaRPr lang="en-US" altLang="zh-CN"/>
          </a:p>
        </p:txBody>
      </p:sp>
      <p:sp>
        <p:nvSpPr>
          <p:cNvPr id="3" name="文本占位符 2"/>
          <p:cNvSpPr>
            <a:spLocks noGrp="1"/>
          </p:cNvSpPr>
          <p:nvPr>
            <p:ph type="body" idx="1"/>
          </p:nvPr>
        </p:nvSpPr>
        <p:spPr>
          <a:xfrm>
            <a:off x="831850" y="2187575"/>
            <a:ext cx="7171690" cy="4093210"/>
          </a:xfrm>
        </p:spPr>
        <p:txBody>
          <a:bodyPr/>
          <a:p>
            <a:pPr marL="285750" indent="-285750">
              <a:buFont typeface="微软雅黑" panose="020B0503020204020204" charset="-122"/>
              <a:buChar char="•"/>
            </a:pPr>
            <a:r>
              <a:rPr lang="zh-CN" altLang="en-US" sz="2000"/>
              <a:t>【Introductory C Programming 专项课程】</a:t>
            </a:r>
            <a:r>
              <a:rPr lang="en-US" altLang="zh-CN" sz="2000"/>
              <a:t>@ coursera: </a:t>
            </a:r>
            <a:r>
              <a:rPr lang="zh-CN" altLang="en-US" sz="2000"/>
              <a:t>https://www.coursera.org/specializations/c-programming</a:t>
            </a:r>
            <a:endParaRPr lang="zh-CN" altLang="en-US" sz="2000"/>
          </a:p>
          <a:p>
            <a:pPr marL="285750" indent="-285750">
              <a:buFont typeface="微软雅黑" panose="020B0503020204020204" charset="-122"/>
              <a:buChar char="•"/>
            </a:pPr>
            <a:endParaRPr lang="zh-CN" altLang="en-US" sz="2000"/>
          </a:p>
          <a:p>
            <a:pPr marL="285750" indent="-285750">
              <a:buFont typeface="微软雅黑" panose="020B0503020204020204" charset="-122"/>
              <a:buChar char="•"/>
            </a:pPr>
            <a:endParaRPr lang="zh-CN" altLang="en-US" sz="2000"/>
          </a:p>
          <a:p>
            <a:pPr marL="285750" indent="-285750">
              <a:buFont typeface="微软雅黑" panose="020B0503020204020204" charset="-122"/>
              <a:buChar char="•"/>
            </a:pPr>
            <a:r>
              <a:rPr lang="zh-CN" altLang="en-US" sz="2000"/>
              <a:t>【翁恺</a:t>
            </a:r>
            <a:r>
              <a:rPr lang="en-US" altLang="zh-CN" sz="2000"/>
              <a:t>C</a:t>
            </a:r>
            <a:r>
              <a:rPr lang="zh-CN" altLang="en-US" sz="2000"/>
              <a:t>语言基础入门】</a:t>
            </a:r>
            <a:r>
              <a:rPr lang="en-US" altLang="zh-CN" sz="2000"/>
              <a:t>@bilibili: https://www.bilibili.com/video/BV1dr4y1n7vA</a:t>
            </a:r>
            <a:endParaRPr lang="en-US" altLang="zh-CN" sz="2000"/>
          </a:p>
          <a:p>
            <a:pPr marL="285750" indent="-285750">
              <a:buFont typeface="微软雅黑" panose="020B0503020204020204" charset="-122"/>
              <a:buChar char="•"/>
            </a:pPr>
            <a:endParaRPr lang="en-US" altLang="zh-CN" sz="2000"/>
          </a:p>
          <a:p>
            <a:pPr marL="285750" indent="-285750">
              <a:buFont typeface="微软雅黑" panose="020B0503020204020204" charset="-122"/>
              <a:buChar char="•"/>
            </a:pPr>
            <a:endParaRPr lang="en-US" altLang="zh-CN" sz="2000"/>
          </a:p>
          <a:p>
            <a:pPr marL="285750" indent="-285750">
              <a:buFont typeface="微软雅黑" panose="020B0503020204020204" charset="-122"/>
              <a:buChar char="•"/>
            </a:pPr>
            <a:endParaRPr lang="en-US" altLang="zh-CN" sz="2000"/>
          </a:p>
          <a:p>
            <a:pPr marL="285750" indent="-285750">
              <a:buFont typeface="微软雅黑" panose="020B0503020204020204" charset="-122"/>
              <a:buChar char="•"/>
            </a:pPr>
            <a:r>
              <a:rPr lang="zh-CN" altLang="en-US" sz="2000"/>
              <a:t>【</a:t>
            </a:r>
            <a:r>
              <a:rPr lang="en-US" altLang="zh-CN" sz="2000"/>
              <a:t>C</a:t>
            </a:r>
            <a:r>
              <a:rPr lang="zh-CN" altLang="en-US" sz="2000"/>
              <a:t>参考手册】</a:t>
            </a:r>
            <a:r>
              <a:rPr lang="en-US" altLang="zh-CN" sz="2000"/>
              <a:t>: </a:t>
            </a:r>
            <a:r>
              <a:rPr lang="zh-CN" altLang="en-US" sz="2000"/>
              <a:t>https://zh.cppreference.com/w/c</a:t>
            </a:r>
            <a:endParaRPr lang="zh-CN" altLang="en-US" sz="2000"/>
          </a:p>
        </p:txBody>
      </p:sp>
      <p:pic>
        <p:nvPicPr>
          <p:cNvPr id="4" name="图片 3"/>
          <p:cNvPicPr>
            <a:picLocks noChangeAspect="1"/>
          </p:cNvPicPr>
          <p:nvPr>
            <p:custDataLst>
              <p:tags r:id="rId1"/>
            </p:custDataLst>
          </p:nvPr>
        </p:nvPicPr>
        <p:blipFill>
          <a:blip r:embed="rId2"/>
          <a:stretch>
            <a:fillRect/>
          </a:stretch>
        </p:blipFill>
        <p:spPr>
          <a:xfrm>
            <a:off x="7318375" y="2780665"/>
            <a:ext cx="4251325" cy="339471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快乐</a:t>
            </a:r>
            <a:r>
              <a:rPr lang="en-US" altLang="zh-CN"/>
              <a:t>C</a:t>
            </a:r>
            <a:r>
              <a:rPr lang="zh-CN" altLang="en-US"/>
              <a:t>之旅</a:t>
            </a:r>
            <a:endParaRPr lang="zh-CN" altLang="en-US"/>
          </a:p>
        </p:txBody>
      </p:sp>
      <p:sp>
        <p:nvSpPr>
          <p:cNvPr id="4" name="文本框 3"/>
          <p:cNvSpPr txBox="1"/>
          <p:nvPr>
            <p:custDataLst>
              <p:tags r:id="rId1"/>
            </p:custDataLst>
          </p:nvPr>
        </p:nvSpPr>
        <p:spPr>
          <a:xfrm>
            <a:off x="2983087" y="2748810"/>
            <a:ext cx="1555234"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a:t>
            </a:r>
            <a:r>
              <a:rPr lang="zh-CN" altLang="en-US" sz="4000" dirty="0">
                <a:latin typeface="微软雅黑" panose="020B0503020204020204" charset="-122"/>
                <a:ea typeface="微软雅黑" panose="020B0503020204020204" charset="-122"/>
                <a:cs typeface="微软雅黑" panose="020B0503020204020204" charset="-122"/>
              </a:rPr>
              <a:t>语言</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custDataLst>
              <p:tags r:id="rId2"/>
            </p:custDataLst>
          </p:nvPr>
        </p:nvSpPr>
        <p:spPr>
          <a:xfrm>
            <a:off x="5239246" y="2182745"/>
            <a:ext cx="1210588"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强大</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custDataLst>
              <p:tags r:id="rId3"/>
            </p:custDataLst>
          </p:nvPr>
        </p:nvSpPr>
        <p:spPr>
          <a:xfrm>
            <a:off x="3140945" y="3509294"/>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信任</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12" name="直接箭头连接符 11"/>
          <p:cNvCxnSpPr>
            <a:endCxn id="5" idx="1"/>
          </p:cNvCxnSpPr>
          <p:nvPr>
            <p:custDataLst>
              <p:tags r:id="rId4"/>
            </p:custDataLst>
          </p:nvPr>
        </p:nvCxnSpPr>
        <p:spPr>
          <a:xfrm flipV="1">
            <a:off x="4538321" y="2536688"/>
            <a:ext cx="700925" cy="3520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custDataLst>
              <p:tags r:id="rId5"/>
            </p:custDataLst>
          </p:nvPr>
        </p:nvSpPr>
        <p:spPr>
          <a:xfrm>
            <a:off x="7472045" y="3975735"/>
            <a:ext cx="1176655" cy="706755"/>
          </a:xfrm>
          <a:prstGeom prst="rect">
            <a:avLst/>
          </a:prstGeom>
          <a:noFill/>
        </p:spPr>
        <p:txBody>
          <a:bodyPr wrap="squar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UB</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16" name="直接箭头连接符 15"/>
          <p:cNvCxnSpPr>
            <a:stCxn id="38" idx="3"/>
            <a:endCxn id="15" idx="1"/>
          </p:cNvCxnSpPr>
          <p:nvPr>
            <p:custDataLst>
              <p:tags r:id="rId6"/>
            </p:custDataLst>
          </p:nvPr>
        </p:nvCxnSpPr>
        <p:spPr>
          <a:xfrm>
            <a:off x="6813897" y="3863237"/>
            <a:ext cx="657860" cy="4660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文本框 19"/>
          <p:cNvSpPr txBox="1"/>
          <p:nvPr>
            <p:custDataLst>
              <p:tags r:id="rId7"/>
            </p:custDataLst>
          </p:nvPr>
        </p:nvSpPr>
        <p:spPr>
          <a:xfrm>
            <a:off x="7489804" y="3113000"/>
            <a:ext cx="1032654"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bug</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22" name="直接箭头连接符 21"/>
          <p:cNvCxnSpPr>
            <a:stCxn id="38" idx="3"/>
            <a:endCxn id="20" idx="1"/>
          </p:cNvCxnSpPr>
          <p:nvPr>
            <p:custDataLst>
              <p:tags r:id="rId8"/>
            </p:custDataLst>
          </p:nvPr>
        </p:nvCxnSpPr>
        <p:spPr>
          <a:xfrm flipV="1">
            <a:off x="6814532" y="3466943"/>
            <a:ext cx="675272" cy="3962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文本框 22"/>
          <p:cNvSpPr txBox="1"/>
          <p:nvPr>
            <p:custDataLst>
              <p:tags r:id="rId9"/>
            </p:custDataLst>
          </p:nvPr>
        </p:nvSpPr>
        <p:spPr>
          <a:xfrm>
            <a:off x="9669831" y="2888772"/>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致命</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26" name="右大括号 25"/>
          <p:cNvSpPr/>
          <p:nvPr>
            <p:custDataLst>
              <p:tags r:id="rId10"/>
            </p:custDataLst>
          </p:nvPr>
        </p:nvSpPr>
        <p:spPr>
          <a:xfrm>
            <a:off x="8557725" y="2182745"/>
            <a:ext cx="1004704" cy="225862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cs typeface="微软雅黑" panose="020B0503020204020204" charset="-122"/>
            </a:endParaRPr>
          </a:p>
        </p:txBody>
      </p:sp>
      <p:grpSp>
        <p:nvGrpSpPr>
          <p:cNvPr id="34" name="组合 33"/>
          <p:cNvGrpSpPr/>
          <p:nvPr/>
        </p:nvGrpSpPr>
        <p:grpSpPr>
          <a:xfrm>
            <a:off x="3155409" y="2888772"/>
            <a:ext cx="2289721" cy="3006270"/>
            <a:chOff x="2035269" y="2888772"/>
            <a:chExt cx="2289721" cy="3006270"/>
          </a:xfrm>
        </p:grpSpPr>
        <p:sp>
          <p:nvSpPr>
            <p:cNvPr id="27" name="文本框 26"/>
            <p:cNvSpPr txBox="1"/>
            <p:nvPr>
              <p:custDataLst>
                <p:tags r:id="rId11"/>
              </p:custDataLst>
            </p:nvPr>
          </p:nvSpPr>
          <p:spPr>
            <a:xfrm>
              <a:off x="2035269" y="5187156"/>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指针</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29" name="直接箭头连接符 28"/>
            <p:cNvCxnSpPr/>
            <p:nvPr>
              <p:custDataLst>
                <p:tags r:id="rId12"/>
              </p:custDataLst>
            </p:nvPr>
          </p:nvCxnSpPr>
          <p:spPr>
            <a:xfrm flipH="1">
              <a:off x="2957804" y="2888772"/>
              <a:ext cx="1259633" cy="229838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p:nvPr>
              <p:custDataLst>
                <p:tags r:id="rId13"/>
              </p:custDataLst>
            </p:nvPr>
          </p:nvCxnSpPr>
          <p:spPr>
            <a:xfrm flipH="1">
              <a:off x="3167635" y="4075145"/>
              <a:ext cx="1157355" cy="111201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pic>
        <p:nvPicPr>
          <p:cNvPr id="32" name="Picture 4"/>
          <p:cNvPicPr>
            <a:picLocks noChangeAspect="1" noChangeArrowheads="1"/>
          </p:cNvPicPr>
          <p:nvPr>
            <p:custDataLst>
              <p:tags r:id="rId14"/>
            </p:custDataLst>
          </p:nvPr>
        </p:nvPicPr>
        <p:blipFill>
          <a:blip r:embed="rId15">
            <a:extLst>
              <a:ext uri="{28A0092B-C50C-407E-A947-70E740481C1C}">
                <a14:useLocalDpi xmlns:a14="http://schemas.microsoft.com/office/drawing/2010/main" val="0"/>
              </a:ext>
            </a:extLst>
          </a:blip>
          <a:srcRect/>
          <a:stretch>
            <a:fillRect/>
          </a:stretch>
        </p:blipFill>
        <p:spPr bwMode="auto">
          <a:xfrm>
            <a:off x="1415240" y="4825688"/>
            <a:ext cx="845104" cy="1253571"/>
          </a:xfrm>
          <a:prstGeom prst="rect">
            <a:avLst/>
          </a:prstGeom>
          <a:noFill/>
          <a:extLst>
            <a:ext uri="{909E8E84-426E-40DD-AFC4-6F175D3DCCD1}">
              <a14:hiddenFill xmlns:a14="http://schemas.microsoft.com/office/drawing/2010/main">
                <a:solidFill>
                  <a:srgbClr val="FFFFFF"/>
                </a:solidFill>
              </a14:hiddenFill>
            </a:ext>
          </a:extLst>
        </p:spPr>
      </p:pic>
      <p:sp>
        <p:nvSpPr>
          <p:cNvPr id="33" name="箭头: 右 32"/>
          <p:cNvSpPr/>
          <p:nvPr>
            <p:custDataLst>
              <p:tags r:id="rId16"/>
            </p:custDataLst>
          </p:nvPr>
        </p:nvSpPr>
        <p:spPr>
          <a:xfrm>
            <a:off x="2530304" y="5298518"/>
            <a:ext cx="355145" cy="30791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微软雅黑" panose="020B0503020204020204" charset="-122"/>
            </a:endParaRPr>
          </a:p>
        </p:txBody>
      </p:sp>
      <p:sp>
        <p:nvSpPr>
          <p:cNvPr id="38" name="文本框 37"/>
          <p:cNvSpPr txBox="1"/>
          <p:nvPr>
            <p:custDataLst>
              <p:tags r:id="rId17"/>
            </p:custDataLst>
          </p:nvPr>
        </p:nvSpPr>
        <p:spPr>
          <a:xfrm>
            <a:off x="5603943" y="3509294"/>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自由</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42" name="连接符: 肘形 41"/>
          <p:cNvCxnSpPr>
            <a:stCxn id="4" idx="1"/>
            <a:endCxn id="10" idx="1"/>
          </p:cNvCxnSpPr>
          <p:nvPr>
            <p:custDataLst>
              <p:tags r:id="rId18"/>
            </p:custDataLst>
          </p:nvPr>
        </p:nvCxnSpPr>
        <p:spPr>
          <a:xfrm rot="10800000" flipH="1" flipV="1">
            <a:off x="2983087" y="3102753"/>
            <a:ext cx="157858" cy="760484"/>
          </a:xfrm>
          <a:prstGeom prst="bentConnector3">
            <a:avLst>
              <a:gd name="adj1" fmla="val -14481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p:cNvCxnSpPr>
            <a:stCxn id="10" idx="3"/>
            <a:endCxn id="38" idx="1"/>
          </p:cNvCxnSpPr>
          <p:nvPr>
            <p:custDataLst>
              <p:tags r:id="rId19"/>
            </p:custDataLst>
          </p:nvPr>
        </p:nvCxnSpPr>
        <p:spPr>
          <a:xfrm>
            <a:off x="4351534" y="3863237"/>
            <a:ext cx="125240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par>
                                <p:cTn id="13" presetID="10" presetClass="entr" presetSubtype="0"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遇到问题怎么解决？</a:t>
            </a:r>
            <a:endParaRPr lang="zh-CN" altLang="en-US"/>
          </a:p>
        </p:txBody>
      </p:sp>
      <p:pic>
        <p:nvPicPr>
          <p:cNvPr id="10" name="图片 9"/>
          <p:cNvPicPr>
            <a:picLocks noChangeAspect="1"/>
          </p:cNvPicPr>
          <p:nvPr>
            <p:custDataLst>
              <p:tags r:id="rId1"/>
            </p:custDataLst>
          </p:nvPr>
        </p:nvPicPr>
        <p:blipFill>
          <a:blip r:embed="rId2"/>
          <a:stretch>
            <a:fillRect/>
          </a:stretch>
        </p:blipFill>
        <p:spPr>
          <a:xfrm>
            <a:off x="401955" y="3646805"/>
            <a:ext cx="4187825" cy="2566035"/>
          </a:xfrm>
          <a:prstGeom prst="rect">
            <a:avLst/>
          </a:prstGeom>
        </p:spPr>
      </p:pic>
      <p:pic>
        <p:nvPicPr>
          <p:cNvPr id="12" name="图片 11"/>
          <p:cNvPicPr>
            <a:picLocks noChangeAspect="1"/>
          </p:cNvPicPr>
          <p:nvPr>
            <p:custDataLst>
              <p:tags r:id="rId3"/>
            </p:custDataLst>
          </p:nvPr>
        </p:nvPicPr>
        <p:blipFill>
          <a:blip r:embed="rId4"/>
          <a:stretch>
            <a:fillRect/>
          </a:stretch>
        </p:blipFill>
        <p:spPr>
          <a:xfrm>
            <a:off x="7600315" y="4298950"/>
            <a:ext cx="4165600" cy="2088515"/>
          </a:xfrm>
          <a:prstGeom prst="rect">
            <a:avLst/>
          </a:prstGeom>
        </p:spPr>
      </p:pic>
      <p:pic>
        <p:nvPicPr>
          <p:cNvPr id="4" name="图片 3"/>
          <p:cNvPicPr>
            <a:picLocks noChangeAspect="1"/>
          </p:cNvPicPr>
          <p:nvPr>
            <p:custDataLst>
              <p:tags r:id="rId5"/>
            </p:custDataLst>
          </p:nvPr>
        </p:nvPicPr>
        <p:blipFill>
          <a:blip r:embed="rId6"/>
          <a:stretch>
            <a:fillRect/>
          </a:stretch>
        </p:blipFill>
        <p:spPr>
          <a:xfrm>
            <a:off x="401955" y="1855470"/>
            <a:ext cx="8382000" cy="1152525"/>
          </a:xfrm>
          <a:prstGeom prst="rect">
            <a:avLst/>
          </a:prstGeom>
        </p:spPr>
      </p:pic>
      <p:pic>
        <p:nvPicPr>
          <p:cNvPr id="8" name="图片 7" descr="卡通人物&#10;&#10;低可信度描述已自动生成"/>
          <p:cNvPicPr>
            <a:picLocks noChangeAspect="1"/>
          </p:cNvPicPr>
          <p:nvPr>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4754245" y="2386965"/>
            <a:ext cx="2200910" cy="2200910"/>
          </a:xfrm>
          <a:prstGeom prst="rect">
            <a:avLst/>
          </a:prstGeom>
        </p:spPr>
      </p:pic>
      <p:pic>
        <p:nvPicPr>
          <p:cNvPr id="11" name="图片 10"/>
          <p:cNvPicPr>
            <a:picLocks noChangeAspect="1"/>
          </p:cNvPicPr>
          <p:nvPr>
            <p:custDataLst>
              <p:tags r:id="rId9"/>
            </p:custDataLst>
          </p:nvPr>
        </p:nvPicPr>
        <p:blipFill>
          <a:blip r:embed="rId10"/>
          <a:stretch>
            <a:fillRect/>
          </a:stretch>
        </p:blipFill>
        <p:spPr>
          <a:xfrm>
            <a:off x="7505700" y="1923415"/>
            <a:ext cx="4167505" cy="2200910"/>
          </a:xfrm>
          <a:prstGeom prst="rect">
            <a:avLst/>
          </a:prstGeom>
        </p:spPr>
      </p:pic>
      <p:pic>
        <p:nvPicPr>
          <p:cNvPr id="105" name="图片 104"/>
          <p:cNvPicPr/>
          <p:nvPr/>
        </p:nvPicPr>
        <p:blipFill>
          <a:blip r:embed="rId11"/>
          <a:stretch>
            <a:fillRect/>
          </a:stretch>
        </p:blipFill>
        <p:spPr>
          <a:xfrm>
            <a:off x="4876165" y="4640580"/>
            <a:ext cx="2078990" cy="2078990"/>
          </a:xfrm>
          <a:prstGeom prst="rect">
            <a:avLst/>
          </a:prstGeom>
          <a:noFill/>
          <a:ln w="9525">
            <a:noFill/>
          </a:ln>
        </p:spPr>
      </p:pic>
      <p:pic>
        <p:nvPicPr>
          <p:cNvPr id="3" name="图片 2" descr="qrcode_1695105299042"/>
          <p:cNvPicPr>
            <a:picLocks noChangeAspect="1"/>
          </p:cNvPicPr>
          <p:nvPr/>
        </p:nvPicPr>
        <p:blipFill>
          <a:blip r:embed="rId12"/>
          <a:srcRect l="11243" t="16417" r="13860" b="27528"/>
          <a:stretch>
            <a:fillRect/>
          </a:stretch>
        </p:blipFill>
        <p:spPr>
          <a:xfrm>
            <a:off x="655320" y="1923415"/>
            <a:ext cx="2889250" cy="38442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trips(down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1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计算机科学抽象思维简介</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用什么写</a:t>
            </a:r>
            <a:r>
              <a:rPr lang="en-US" altLang="zh-CN" sz="2400" b="1">
                <a:solidFill>
                  <a:schemeClr val="tx1"/>
                </a:solidFill>
              </a:rPr>
              <a:t>C</a:t>
            </a:r>
            <a:r>
              <a:rPr lang="zh-CN" altLang="en-US" sz="2400" b="1">
                <a:solidFill>
                  <a:schemeClr val="tx1"/>
                </a:solidFill>
              </a:rPr>
              <a:t>语言</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b="1">
              <a:solidFill>
                <a:schemeClr val="tx1"/>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IDE</a:t>
            </a:r>
            <a:r>
              <a:rPr lang="zh-CN" altLang="en-US"/>
              <a:t>与编辑器（</a:t>
            </a:r>
            <a:r>
              <a:rPr lang="en-US" altLang="zh-CN"/>
              <a:t>1/2</a:t>
            </a:r>
            <a:r>
              <a:rPr lang="zh-CN" altLang="en-US"/>
              <a:t>）</a:t>
            </a:r>
            <a:endParaRPr lang="zh-CN" altLang="en-US"/>
          </a:p>
        </p:txBody>
      </p:sp>
      <p:sp>
        <p:nvSpPr>
          <p:cNvPr id="3" name="文本占位符 2"/>
          <p:cNvSpPr>
            <a:spLocks noGrp="1"/>
          </p:cNvSpPr>
          <p:nvPr>
            <p:ph type="body" idx="1"/>
          </p:nvPr>
        </p:nvSpPr>
        <p:spPr>
          <a:xfrm>
            <a:off x="831850" y="2187575"/>
            <a:ext cx="7136765" cy="4616450"/>
          </a:xfrm>
        </p:spPr>
        <p:txBody>
          <a:bodyPr/>
          <a:p>
            <a:pPr marL="285750" indent="-285750" fontAlgn="auto">
              <a:lnSpc>
                <a:spcPct val="100000"/>
              </a:lnSpc>
              <a:buFont typeface="微软雅黑" panose="020B0503020204020204" charset="-122"/>
              <a:buChar char="•"/>
            </a:pPr>
            <a:r>
              <a:rPr lang="en-US" altLang="zh-CN" sz="1800"/>
              <a:t>IDE（集成开发环境）和编辑器是软件开发中常用的工具。它们都用于编写、编辑和管理代码，但在功能和用途上有一些区别</a:t>
            </a:r>
            <a:r>
              <a:rPr lang="zh-CN" altLang="en-US" sz="1800"/>
              <a:t>。</a:t>
            </a:r>
            <a:endParaRPr lang="en-US" altLang="zh-CN" sz="1800"/>
          </a:p>
          <a:p>
            <a:pPr marL="285750" indent="-285750" fontAlgn="auto">
              <a:lnSpc>
                <a:spcPct val="100000"/>
              </a:lnSpc>
              <a:buFont typeface="微软雅黑" panose="020B0503020204020204" charset="-122"/>
              <a:buChar char="•"/>
            </a:pPr>
            <a:r>
              <a:rPr lang="en-US" altLang="zh-CN" sz="1800"/>
              <a:t>IDE是一种集成了多个工具和功能的软件，旨在提供全面的开发环境。它通常包括代码编辑器、调试器、编译器、构建工具、版本控制系统等。IDE提供了一个统一的界面，使开发人员可以在一个应用程序中完成多个开发任务。</a:t>
            </a:r>
            <a:endParaRPr lang="en-US" altLang="zh-CN" sz="1800"/>
          </a:p>
          <a:p>
            <a:pPr marL="742950" lvl="1" indent="-285750" fontAlgn="auto">
              <a:lnSpc>
                <a:spcPct val="100000"/>
              </a:lnSpc>
              <a:buFont typeface="微软雅黑" panose="020B0503020204020204" charset="-122"/>
              <a:buChar char="•"/>
            </a:pPr>
            <a:r>
              <a:rPr lang="en-US" altLang="zh-CN" sz="1600">
                <a:solidFill>
                  <a:schemeClr val="tx1"/>
                </a:solidFill>
              </a:rPr>
              <a:t>Visual Studio</a:t>
            </a:r>
            <a:endParaRPr lang="en-US" altLang="zh-CN" sz="1600">
              <a:solidFill>
                <a:schemeClr val="tx1"/>
              </a:solidFill>
            </a:endParaRPr>
          </a:p>
          <a:p>
            <a:pPr marL="742950" lvl="1" indent="-285750" fontAlgn="auto">
              <a:lnSpc>
                <a:spcPct val="100000"/>
              </a:lnSpc>
              <a:buFont typeface="微软雅黑" panose="020B0503020204020204" charset="-122"/>
              <a:buChar char="•"/>
            </a:pPr>
            <a:r>
              <a:rPr lang="en-US" altLang="zh-CN" sz="1600">
                <a:solidFill>
                  <a:schemeClr val="tx1"/>
                </a:solidFill>
              </a:rPr>
              <a:t>Clion</a:t>
            </a:r>
            <a:endParaRPr lang="en-US" altLang="zh-CN" sz="1600">
              <a:solidFill>
                <a:schemeClr val="tx1"/>
              </a:solidFill>
            </a:endParaRPr>
          </a:p>
          <a:p>
            <a:pPr marL="285750" lvl="0" indent="-285750" fontAlgn="auto">
              <a:lnSpc>
                <a:spcPct val="100000"/>
              </a:lnSpc>
              <a:buFont typeface="微软雅黑" panose="020B0503020204020204" charset="-122"/>
              <a:buChar char="•"/>
            </a:pPr>
            <a:r>
              <a:rPr lang="en-US" altLang="zh-CN" sz="1800">
                <a:solidFill>
                  <a:schemeClr val="tx1"/>
                </a:solidFill>
              </a:rPr>
              <a:t>编辑器则更加轻量级，专注于提供代码编辑功能。它通常具有语法高亮、自动完成、代码折叠等基本功能，但不包含其他开发工具。编辑器通常更加灵活和可定制，适合开发人员根据自己的需求选择插件和扩展。</a:t>
            </a:r>
            <a:endParaRPr lang="en-US" altLang="zh-CN" sz="1400">
              <a:solidFill>
                <a:schemeClr val="tx1"/>
              </a:solidFill>
            </a:endParaRPr>
          </a:p>
          <a:p>
            <a:pPr marL="742950" lvl="1" indent="-285750" fontAlgn="auto">
              <a:lnSpc>
                <a:spcPct val="100000"/>
              </a:lnSpc>
              <a:buFont typeface="微软雅黑" panose="020B0503020204020204" charset="-122"/>
              <a:buChar char="•"/>
            </a:pPr>
            <a:r>
              <a:rPr lang="en-US" altLang="zh-CN" sz="1600">
                <a:solidFill>
                  <a:schemeClr val="tx1"/>
                </a:solidFill>
              </a:rPr>
              <a:t>Visual Studio Code</a:t>
            </a:r>
            <a:endParaRPr lang="en-US" altLang="zh-CN" sz="160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事先声明</a:t>
            </a:r>
            <a:endParaRPr lang="zh-CN" altLang="en-US"/>
          </a:p>
        </p:txBody>
      </p:sp>
      <p:pic>
        <p:nvPicPr>
          <p:cNvPr id="4" name="图片 3" descr="F865B222D1321251BAE722DF0410E366"/>
          <p:cNvPicPr>
            <a:picLocks noChangeAspect="1"/>
          </p:cNvPicPr>
          <p:nvPr>
            <p:custDataLst>
              <p:tags r:id="rId1"/>
            </p:custDataLst>
          </p:nvPr>
        </p:nvPicPr>
        <p:blipFill>
          <a:blip r:embed="rId2"/>
          <a:stretch>
            <a:fillRect/>
          </a:stretch>
        </p:blipFill>
        <p:spPr>
          <a:xfrm>
            <a:off x="3839210" y="1779270"/>
            <a:ext cx="4513580" cy="451358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4" name="Picture 2"/>
          <p:cNvPicPr>
            <a:picLocks noChangeAspect="1" noChangeArrowheads="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bwMode="auto">
          <a:xfrm>
            <a:off x="7056755" y="4451985"/>
            <a:ext cx="1487170" cy="111315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p:cNvPicPr>
            <a:picLocks noChangeAspect="1" noChangeArrowheads="1"/>
          </p:cNvPicPr>
          <p:nvPr>
            <p:custDataLst>
              <p:tags r:id="rId3"/>
            </p:custDataLst>
          </p:nvPr>
        </p:nvPicPr>
        <p:blipFill>
          <a:blip r:embed="rId4">
            <a:extLst>
              <a:ext uri="{28A0092B-C50C-407E-A947-70E740481C1C}">
                <a14:useLocalDpi xmlns:a14="http://schemas.microsoft.com/office/drawing/2010/main" val="0"/>
              </a:ext>
            </a:extLst>
          </a:blip>
          <a:srcRect/>
          <a:stretch>
            <a:fillRect/>
          </a:stretch>
        </p:blipFill>
        <p:spPr bwMode="auto">
          <a:xfrm>
            <a:off x="784860" y="2383790"/>
            <a:ext cx="3491230" cy="174561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6" descr="https://ss1.bdstatic.com/70cFvXSh_Q1YnxGkpoWK1HF6hhy/it/u=1970871494,2902525293&amp;fm=26&amp;gp=0.jpg"/>
          <p:cNvPicPr>
            <a:picLocks noChangeAspect="1" noChangeArrowheads="1"/>
          </p:cNvPicPr>
          <p:nvPr>
            <p:custDataLst>
              <p:tags r:id="rId5"/>
            </p:custDataLst>
          </p:nvPr>
        </p:nvPicPr>
        <p:blipFill>
          <a:blip r:embed="rId6">
            <a:extLst>
              <a:ext uri="{28A0092B-C50C-407E-A947-70E740481C1C}">
                <a14:useLocalDpi xmlns:a14="http://schemas.microsoft.com/office/drawing/2010/main" val="0"/>
              </a:ext>
            </a:extLst>
          </a:blip>
          <a:srcRect/>
          <a:stretch>
            <a:fillRect/>
          </a:stretch>
        </p:blipFill>
        <p:spPr bwMode="auto">
          <a:xfrm>
            <a:off x="10073640" y="2463165"/>
            <a:ext cx="1043305" cy="104330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8"/>
          <p:cNvPicPr>
            <a:picLocks noChangeAspect="1" noChangeArrowheads="1"/>
          </p:cNvPicPr>
          <p:nvPr>
            <p:custDataLst>
              <p:tags r:id="rId7"/>
            </p:custDataLst>
          </p:nvPr>
        </p:nvPicPr>
        <p:blipFill>
          <a:blip r:embed="rId8">
            <a:extLst>
              <a:ext uri="{28A0092B-C50C-407E-A947-70E740481C1C}">
                <a14:useLocalDpi xmlns:a14="http://schemas.microsoft.com/office/drawing/2010/main" val="0"/>
              </a:ext>
            </a:extLst>
          </a:blip>
          <a:srcRect/>
          <a:stretch>
            <a:fillRect/>
          </a:stretch>
        </p:blipFill>
        <p:spPr bwMode="auto">
          <a:xfrm>
            <a:off x="7325360" y="2332355"/>
            <a:ext cx="1218565" cy="1218565"/>
          </a:xfrm>
          <a:prstGeom prst="rect">
            <a:avLst/>
          </a:prstGeom>
          <a:noFill/>
          <a:extLst>
            <a:ext uri="{909E8E84-426E-40DD-AFC4-6F175D3DCCD1}">
              <a14:hiddenFill xmlns:a14="http://schemas.microsoft.com/office/drawing/2010/main">
                <a:solidFill>
                  <a:srgbClr val="FFFFFF"/>
                </a:solidFill>
              </a14:hiddenFill>
            </a:ext>
          </a:extLst>
        </p:spPr>
      </p:pic>
      <p:cxnSp>
        <p:nvCxnSpPr>
          <p:cNvPr id="28" name="直接箭头连接符 27"/>
          <p:cNvCxnSpPr>
            <a:stCxn id="26" idx="2"/>
            <a:endCxn id="24" idx="0"/>
          </p:cNvCxnSpPr>
          <p:nvPr>
            <p:custDataLst>
              <p:tags r:id="rId9"/>
            </p:custDataLst>
          </p:nvPr>
        </p:nvCxnSpPr>
        <p:spPr>
          <a:xfrm flipH="1">
            <a:off x="7800340" y="3506470"/>
            <a:ext cx="2795270" cy="9455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9" name="图片 28"/>
          <p:cNvPicPr>
            <a:picLocks noChangeAspect="1"/>
          </p:cNvPicPr>
          <p:nvPr>
            <p:custDataLst>
              <p:tags r:id="rId10"/>
            </p:custDataLst>
          </p:nvPr>
        </p:nvPicPr>
        <p:blipFill>
          <a:blip r:embed="rId11"/>
          <a:stretch>
            <a:fillRect/>
          </a:stretch>
        </p:blipFill>
        <p:spPr>
          <a:xfrm>
            <a:off x="1301115" y="5719445"/>
            <a:ext cx="2075815" cy="598170"/>
          </a:xfrm>
          <a:prstGeom prst="rect">
            <a:avLst/>
          </a:prstGeom>
        </p:spPr>
      </p:pic>
      <p:pic>
        <p:nvPicPr>
          <p:cNvPr id="30" name="图片 29"/>
          <p:cNvPicPr>
            <a:picLocks noChangeAspect="1"/>
          </p:cNvPicPr>
          <p:nvPr>
            <p:custDataLst>
              <p:tags r:id="rId12"/>
            </p:custDataLst>
          </p:nvPr>
        </p:nvPicPr>
        <p:blipFill>
          <a:blip r:embed="rId13"/>
          <a:stretch>
            <a:fillRect/>
          </a:stretch>
        </p:blipFill>
        <p:spPr>
          <a:xfrm>
            <a:off x="3519805" y="5939155"/>
            <a:ext cx="407035" cy="378460"/>
          </a:xfrm>
          <a:prstGeom prst="rect">
            <a:avLst/>
          </a:prstGeom>
        </p:spPr>
      </p:pic>
      <p:pic>
        <p:nvPicPr>
          <p:cNvPr id="31" name="图片 30"/>
          <p:cNvPicPr>
            <a:picLocks noChangeAspect="1"/>
          </p:cNvPicPr>
          <p:nvPr>
            <p:custDataLst>
              <p:tags r:id="rId14"/>
            </p:custDataLst>
          </p:nvPr>
        </p:nvPicPr>
        <p:blipFill>
          <a:blip r:embed="rId15"/>
          <a:stretch>
            <a:fillRect/>
          </a:stretch>
        </p:blipFill>
        <p:spPr>
          <a:xfrm>
            <a:off x="899795" y="4242435"/>
            <a:ext cx="3027045" cy="998855"/>
          </a:xfrm>
          <a:prstGeom prst="rect">
            <a:avLst/>
          </a:prstGeom>
        </p:spPr>
      </p:pic>
      <p:sp>
        <p:nvSpPr>
          <p:cNvPr id="32" name="文本框 31"/>
          <p:cNvSpPr txBox="1"/>
          <p:nvPr>
            <p:custDataLst>
              <p:tags r:id="rId16"/>
            </p:custDataLst>
          </p:nvPr>
        </p:nvSpPr>
        <p:spPr>
          <a:xfrm>
            <a:off x="1301115" y="1778635"/>
            <a:ext cx="2118995" cy="1206500"/>
          </a:xfrm>
          <a:prstGeom prst="rect">
            <a:avLst/>
          </a:prstGeom>
          <a:noFill/>
        </p:spPr>
        <p:txBody>
          <a:bodyPr wrap="square" rtlCol="0">
            <a:noAutofit/>
          </a:bodyPr>
          <a:p>
            <a:pPr algn="ctr"/>
            <a:r>
              <a:rPr lang="en-US" altLang="zh-CN" sz="4000" b="1" dirty="0">
                <a:latin typeface="微软雅黑" panose="020B0503020204020204" charset="-122"/>
                <a:ea typeface="微软雅黑" panose="020B0503020204020204" charset="-122"/>
                <a:cs typeface="微软雅黑" panose="020B0503020204020204" charset="-122"/>
              </a:rPr>
              <a:t>IDE</a:t>
            </a:r>
            <a:endParaRPr lang="zh-CN" altLang="en-US" sz="4000" b="1" dirty="0">
              <a:latin typeface="微软雅黑" panose="020B0503020204020204" charset="-122"/>
              <a:ea typeface="微软雅黑" panose="020B0503020204020204" charset="-122"/>
              <a:cs typeface="微软雅黑" panose="020B0503020204020204" charset="-122"/>
            </a:endParaRPr>
          </a:p>
        </p:txBody>
      </p:sp>
      <p:sp>
        <p:nvSpPr>
          <p:cNvPr id="33" name="文本框 32"/>
          <p:cNvSpPr txBox="1"/>
          <p:nvPr>
            <p:custDataLst>
              <p:tags r:id="rId17"/>
            </p:custDataLst>
          </p:nvPr>
        </p:nvSpPr>
        <p:spPr>
          <a:xfrm>
            <a:off x="8288655" y="1778635"/>
            <a:ext cx="1882775" cy="718185"/>
          </a:xfrm>
          <a:prstGeom prst="rect">
            <a:avLst/>
          </a:prstGeom>
          <a:noFill/>
        </p:spPr>
        <p:txBody>
          <a:bodyPr wrap="square" rtlCol="0">
            <a:noAutofit/>
          </a:bodyPr>
          <a:p>
            <a:pPr algn="ctr"/>
            <a:r>
              <a:rPr lang="zh-CN" altLang="en-US" sz="4000" b="1" dirty="0">
                <a:latin typeface="微软雅黑" panose="020B0503020204020204" charset="-122"/>
                <a:ea typeface="微软雅黑" panose="020B0503020204020204" charset="-122"/>
                <a:cs typeface="微软雅黑" panose="020B0503020204020204" charset="-122"/>
              </a:rPr>
              <a:t>编辑器</a:t>
            </a:r>
            <a:endParaRPr lang="zh-CN" altLang="en-US" sz="4000" b="1" dirty="0">
              <a:latin typeface="微软雅黑" panose="020B0503020204020204" charset="-122"/>
              <a:ea typeface="微软雅黑" panose="020B0503020204020204" charset="-122"/>
              <a:cs typeface="微软雅黑" panose="020B0503020204020204" charset="-122"/>
            </a:endParaRPr>
          </a:p>
        </p:txBody>
      </p:sp>
      <p:sp>
        <p:nvSpPr>
          <p:cNvPr id="34" name="文本框 33"/>
          <p:cNvSpPr txBox="1"/>
          <p:nvPr>
            <p:custDataLst>
              <p:tags r:id="rId18"/>
            </p:custDataLst>
          </p:nvPr>
        </p:nvSpPr>
        <p:spPr>
          <a:xfrm>
            <a:off x="8202930" y="5565140"/>
            <a:ext cx="2380615" cy="965835"/>
          </a:xfrm>
          <a:prstGeom prst="rect">
            <a:avLst/>
          </a:prstGeom>
          <a:noFill/>
        </p:spPr>
        <p:txBody>
          <a:bodyPr wrap="square" rtlCol="0">
            <a:noAutofit/>
          </a:bodyPr>
          <a:p>
            <a:pPr algn="ctr"/>
            <a:r>
              <a:rPr lang="zh-CN" altLang="en-US" sz="4000" b="1" dirty="0">
                <a:latin typeface="微软雅黑" panose="020B0503020204020204" charset="-122"/>
                <a:ea typeface="微软雅黑" panose="020B0503020204020204" charset="-122"/>
                <a:cs typeface="微软雅黑" panose="020B0503020204020204" charset="-122"/>
              </a:rPr>
              <a:t>编译器</a:t>
            </a:r>
            <a:endParaRPr lang="zh-CN" altLang="en-US" sz="4000" b="1" dirty="0">
              <a:latin typeface="微软雅黑" panose="020B0503020204020204" charset="-122"/>
              <a:ea typeface="微软雅黑" panose="020B0503020204020204" charset="-122"/>
              <a:cs typeface="微软雅黑" panose="020B0503020204020204" charset="-122"/>
            </a:endParaRPr>
          </a:p>
        </p:txBody>
      </p:sp>
      <p:pic>
        <p:nvPicPr>
          <p:cNvPr id="35" name="图片 34" descr="卡通人物&#10;&#10;描述已自动生成"/>
          <p:cNvPicPr>
            <a:picLocks noChangeAspect="1"/>
          </p:cNvPicPr>
          <p:nvPr>
            <p:custDataLst>
              <p:tags r:id="rId19"/>
            </p:custDataLst>
          </p:nvPr>
        </p:nvPicPr>
        <p:blipFill>
          <a:blip r:embed="rId20">
            <a:extLst>
              <a:ext uri="{28A0092B-C50C-407E-A947-70E740481C1C}">
                <a14:useLocalDpi xmlns:a14="http://schemas.microsoft.com/office/drawing/2010/main" val="0"/>
              </a:ext>
            </a:extLst>
          </a:blip>
          <a:stretch>
            <a:fillRect/>
          </a:stretch>
        </p:blipFill>
        <p:spPr>
          <a:xfrm>
            <a:off x="9998075" y="4631055"/>
            <a:ext cx="1316990" cy="826770"/>
          </a:xfrm>
          <a:prstGeom prst="rect">
            <a:avLst/>
          </a:prstGeom>
        </p:spPr>
      </p:pic>
      <p:cxnSp>
        <p:nvCxnSpPr>
          <p:cNvPr id="36" name="直接箭头连接符 35"/>
          <p:cNvCxnSpPr>
            <a:stCxn id="27" idx="2"/>
            <a:endCxn id="35" idx="0"/>
          </p:cNvCxnSpPr>
          <p:nvPr>
            <p:custDataLst>
              <p:tags r:id="rId21"/>
            </p:custDataLst>
          </p:nvPr>
        </p:nvCxnSpPr>
        <p:spPr>
          <a:xfrm>
            <a:off x="7934960" y="3550920"/>
            <a:ext cx="2721610" cy="10801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标题 37"/>
          <p:cNvSpPr>
            <a:spLocks noGrp="1"/>
          </p:cNvSpPr>
          <p:nvPr>
            <p:ph type="title"/>
            <p:custDataLst>
              <p:tags r:id="rId22"/>
            </p:custDataLst>
          </p:nvPr>
        </p:nvSpPr>
        <p:spPr/>
        <p:txBody>
          <a:bodyPr/>
          <a:p>
            <a:r>
              <a:rPr lang="en-US" altLang="zh-CN"/>
              <a:t>IDE</a:t>
            </a:r>
            <a:r>
              <a:rPr lang="zh-CN" altLang="en-US"/>
              <a:t>与编辑器（</a:t>
            </a:r>
            <a:r>
              <a:rPr lang="en-US" altLang="zh-CN"/>
              <a:t>2/2</a:t>
            </a:r>
            <a:r>
              <a:rPr lang="zh-CN" altLang="en-US"/>
              <a:t>）</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sym typeface="+mn-ea"/>
              </a:rPr>
              <a:t>数制与码制</a:t>
            </a:r>
            <a:endParaRPr lang="zh-CN" altLang="en-US" sz="2400" b="1">
              <a:solidFill>
                <a:schemeClr val="tx1"/>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a:t>
            </a:r>
            <a:endParaRPr lang="zh-CN" altLang="en-US"/>
          </a:p>
        </p:txBody>
      </p:sp>
      <p:sp>
        <p:nvSpPr>
          <p:cNvPr id="3" name="文本占位符 2"/>
          <p:cNvSpPr>
            <a:spLocks noGrp="1"/>
          </p:cNvSpPr>
          <p:nvPr>
            <p:ph type="body" idx="1"/>
          </p:nvPr>
        </p:nvSpPr>
        <p:spPr>
          <a:xfrm>
            <a:off x="831850" y="2187575"/>
            <a:ext cx="7380605" cy="3315970"/>
          </a:xfrm>
        </p:spPr>
        <p:txBody>
          <a:bodyPr/>
          <a:p>
            <a:pPr marL="285750" indent="-285750">
              <a:buFont typeface="微软雅黑" panose="020B0503020204020204" charset="-122"/>
              <a:buChar char="•"/>
            </a:pPr>
            <a:r>
              <a:rPr lang="zh-CN" altLang="en-US"/>
              <a:t>使用 0 和 1 字符串表示数字的方法 </a:t>
            </a:r>
            <a:endParaRPr lang="zh-CN" altLang="en-US"/>
          </a:p>
          <a:p>
            <a:pPr marL="285750" indent="-285750">
              <a:buFont typeface="微软雅黑" panose="020B0503020204020204" charset="-122"/>
              <a:buChar char="•"/>
            </a:pPr>
            <a:endParaRPr lang="zh-CN" altLang="en-US"/>
          </a:p>
          <a:p>
            <a:pPr marL="285750" indent="-285750">
              <a:buFont typeface="微软雅黑" panose="020B0503020204020204" charset="-122"/>
              <a:buChar char="•"/>
            </a:pPr>
            <a:r>
              <a:rPr lang="zh-CN" altLang="en-US"/>
              <a:t>为什么计算机使用二进制？ </a:t>
            </a:r>
            <a:endParaRPr lang="zh-CN" altLang="en-US"/>
          </a:p>
          <a:p>
            <a:pPr marL="742950" lvl="1" indent="-285750">
              <a:buFont typeface="微软雅黑" panose="020B0503020204020204" charset="-122"/>
              <a:buChar char="•"/>
            </a:pPr>
            <a:r>
              <a:rPr lang="zh-CN" altLang="en-US" sz="1800">
                <a:solidFill>
                  <a:schemeClr val="tx1"/>
                </a:solidFill>
              </a:rPr>
              <a:t>计算机的基本构建模块是只能表示两个值的晶体管。 我们决定将这两个值标记为 0 和 1</a:t>
            </a:r>
            <a:endParaRPr lang="zh-CN" altLang="en-US" sz="1800">
              <a:solidFill>
                <a:schemeClr val="tx1"/>
              </a:solidFill>
            </a:endParaRPr>
          </a:p>
          <a:p>
            <a:pPr marL="285750" indent="-285750">
              <a:buFont typeface="微软雅黑" panose="020B0503020204020204" charset="-122"/>
              <a:buChar char="•"/>
            </a:pPr>
            <a:endParaRPr lang="zh-CN" altLang="en-US"/>
          </a:p>
          <a:p>
            <a:pPr marL="285750" indent="-285750">
              <a:buFont typeface="微软雅黑" panose="020B0503020204020204" charset="-122"/>
              <a:buChar char="•"/>
            </a:pPr>
            <a:r>
              <a:rPr lang="zh-CN" altLang="en-US"/>
              <a:t>通过在字符串前面添加 0b 或添加下标 2 来表示</a:t>
            </a:r>
            <a:endParaRPr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术语</a:t>
            </a:r>
            <a:endParaRPr lang="zh-CN" altLang="en-US"/>
          </a:p>
        </p:txBody>
      </p:sp>
      <p:sp>
        <p:nvSpPr>
          <p:cNvPr id="3" name="内容占位符 2"/>
          <p:cNvSpPr>
            <a:spLocks noGrp="1"/>
          </p:cNvSpPr>
          <p:nvPr>
            <p:ph sz="half" idx="2"/>
          </p:nvPr>
        </p:nvSpPr>
        <p:spPr>
          <a:xfrm>
            <a:off x="840105" y="2187575"/>
            <a:ext cx="4717415" cy="4001770"/>
          </a:xfrm>
        </p:spPr>
        <p:txBody>
          <a:bodyPr/>
          <a:p>
            <a:r>
              <a:rPr lang="zh-CN" altLang="en-US"/>
              <a:t>比特（</a:t>
            </a:r>
            <a:r>
              <a:rPr lang="en-US" altLang="zh-CN"/>
              <a:t>Bit</a:t>
            </a:r>
            <a:r>
              <a:rPr lang="zh-CN" altLang="en-US"/>
              <a:t>）</a:t>
            </a:r>
            <a:endParaRPr lang="zh-CN" altLang="en-US"/>
          </a:p>
          <a:p>
            <a:pPr lvl="1"/>
            <a:r>
              <a:rPr lang="en-US" altLang="zh-CN"/>
              <a:t>1</a:t>
            </a:r>
            <a:r>
              <a:rPr lang="zh-CN" altLang="en-US"/>
              <a:t>位二进制数</a:t>
            </a:r>
            <a:endParaRPr lang="zh-CN" altLang="en-US"/>
          </a:p>
          <a:p>
            <a:pPr lvl="0"/>
            <a:r>
              <a:rPr lang="zh-CN" altLang="en-US"/>
              <a:t>半字节（</a:t>
            </a:r>
            <a:r>
              <a:rPr lang="en-US" altLang="zh-CN"/>
              <a:t>Nibble</a:t>
            </a:r>
            <a:r>
              <a:rPr lang="zh-CN" altLang="en-US"/>
              <a:t>）</a:t>
            </a:r>
            <a:endParaRPr lang="zh-CN" altLang="en-US"/>
          </a:p>
          <a:p>
            <a:pPr lvl="1"/>
            <a:r>
              <a:rPr lang="en-US" altLang="zh-CN"/>
              <a:t>4 Bits</a:t>
            </a:r>
            <a:endParaRPr lang="en-US" altLang="zh-CN"/>
          </a:p>
          <a:p>
            <a:pPr lvl="0"/>
            <a:r>
              <a:rPr lang="zh-CN" altLang="en-US"/>
              <a:t>字节（</a:t>
            </a:r>
            <a:r>
              <a:rPr lang="en-US" altLang="zh-CN"/>
              <a:t>Byte</a:t>
            </a:r>
            <a:r>
              <a:rPr lang="zh-CN" altLang="en-US"/>
              <a:t>）</a:t>
            </a:r>
            <a:endParaRPr lang="zh-CN" altLang="en-US"/>
          </a:p>
          <a:p>
            <a:pPr lvl="1"/>
            <a:r>
              <a:rPr lang="en-US" altLang="zh-CN"/>
              <a:t>8 Bits</a:t>
            </a:r>
            <a:endParaRPr lang="en-US" altLang="zh-CN"/>
          </a:p>
          <a:p>
            <a:pPr lvl="0"/>
            <a:r>
              <a:rPr lang="zh-CN" altLang="en-US"/>
              <a:t>基数</a:t>
            </a:r>
            <a:endParaRPr lang="zh-CN" altLang="en-US"/>
          </a:p>
          <a:p>
            <a:pPr lvl="1"/>
            <a:r>
              <a:rPr lang="zh-CN" altLang="en-US"/>
              <a:t>一个进制系统中所使用的数字的个数</a:t>
            </a:r>
            <a:endParaRPr lang="zh-CN" altLang="en-US"/>
          </a:p>
        </p:txBody>
      </p:sp>
      <p:sp>
        <p:nvSpPr>
          <p:cNvPr id="5" name="内容占位符 2"/>
          <p:cNvSpPr>
            <a:spLocks noGrp="1"/>
          </p:cNvSpPr>
          <p:nvPr>
            <p:custDataLst>
              <p:tags r:id="rId1"/>
            </p:custDataLst>
          </p:nvPr>
        </p:nvSpPr>
        <p:spPr>
          <a:xfrm>
            <a:off x="6558280" y="2314575"/>
            <a:ext cx="471741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a:ea typeface="微软雅黑" panose="020B0503020204020204" charset="-122"/>
                <a:cs typeface="微软雅黑" panose="020B0503020204020204" charset="-122"/>
              </a:rPr>
              <a:t>最高有效位 (MSB) </a:t>
            </a:r>
            <a:endParaRPr>
              <a:ea typeface="微软雅黑" panose="020B0503020204020204" charset="-122"/>
              <a:cs typeface="微软雅黑" panose="020B0503020204020204" charset="-122"/>
            </a:endParaRPr>
          </a:p>
          <a:p>
            <a:pPr lvl="1"/>
            <a:r>
              <a:rPr>
                <a:ea typeface="微软雅黑" panose="020B0503020204020204" charset="-122"/>
                <a:cs typeface="微软雅黑" panose="020B0503020204020204" charset="-122"/>
              </a:rPr>
              <a:t>最高位置的位</a:t>
            </a:r>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0"/>
            <a:r>
              <a:rPr>
                <a:ea typeface="微软雅黑" panose="020B0503020204020204" charset="-122"/>
                <a:cs typeface="微软雅黑" panose="020B0503020204020204" charset="-122"/>
              </a:rPr>
              <a:t>最低有效位 (LSB) </a:t>
            </a:r>
            <a:endParaRPr>
              <a:ea typeface="微软雅黑" panose="020B0503020204020204" charset="-122"/>
              <a:cs typeface="微软雅黑" panose="020B0503020204020204" charset="-122"/>
            </a:endParaRPr>
          </a:p>
          <a:p>
            <a:pPr lvl="1"/>
            <a:r>
              <a:rPr>
                <a:ea typeface="微软雅黑" panose="020B0503020204020204" charset="-122"/>
                <a:cs typeface="微软雅黑" panose="020B0503020204020204" charset="-122"/>
              </a:rPr>
              <a:t>最低位置的位</a:t>
            </a:r>
            <a:endParaRPr>
              <a:ea typeface="微软雅黑" panose="020B0503020204020204" charset="-122"/>
              <a:cs typeface="微软雅黑" panose="020B0503020204020204" charset="-122"/>
            </a:endParaRPr>
          </a:p>
        </p:txBody>
      </p:sp>
      <p:pic>
        <p:nvPicPr>
          <p:cNvPr id="6" name="图片 5"/>
          <p:cNvPicPr>
            <a:picLocks noChangeAspect="1"/>
          </p:cNvPicPr>
          <p:nvPr>
            <p:custDataLst>
              <p:tags r:id="rId2"/>
            </p:custDataLst>
          </p:nvPr>
        </p:nvPicPr>
        <p:blipFill>
          <a:blip r:embed="rId3"/>
          <a:stretch>
            <a:fillRect/>
          </a:stretch>
        </p:blipFill>
        <p:spPr>
          <a:xfrm>
            <a:off x="6916420" y="3429000"/>
            <a:ext cx="3076575" cy="533400"/>
          </a:xfrm>
          <a:prstGeom prst="rect">
            <a:avLst/>
          </a:prstGeom>
        </p:spPr>
      </p:pic>
      <p:pic>
        <p:nvPicPr>
          <p:cNvPr id="7" name="图片 6"/>
          <p:cNvPicPr>
            <a:picLocks noChangeAspect="1"/>
          </p:cNvPicPr>
          <p:nvPr>
            <p:custDataLst>
              <p:tags r:id="rId4"/>
            </p:custDataLst>
          </p:nvPr>
        </p:nvPicPr>
        <p:blipFill>
          <a:blip r:embed="rId5"/>
          <a:stretch>
            <a:fillRect/>
          </a:stretch>
        </p:blipFill>
        <p:spPr>
          <a:xfrm>
            <a:off x="6916420" y="5640070"/>
            <a:ext cx="2990850" cy="46672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十进制表示法</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2508885" y="2102485"/>
            <a:ext cx="7329805" cy="427101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二进制表示法</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1918970" y="2148840"/>
            <a:ext cx="8512810" cy="433324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二进制加法</a:t>
            </a:r>
            <a:endParaRPr lang="zh-CN" altLang="en-US"/>
          </a:p>
        </p:txBody>
      </p:sp>
      <p:pic>
        <p:nvPicPr>
          <p:cNvPr id="5" name="内容占位符 4"/>
          <p:cNvPicPr>
            <a:picLocks noChangeAspect="1"/>
          </p:cNvPicPr>
          <p:nvPr>
            <p:ph sz="half" idx="2"/>
            <p:custDataLst>
              <p:tags r:id="rId1"/>
            </p:custDataLst>
          </p:nvPr>
        </p:nvPicPr>
        <p:blipFill>
          <a:blip r:embed="rId2"/>
          <a:stretch>
            <a:fillRect/>
          </a:stretch>
        </p:blipFill>
        <p:spPr>
          <a:xfrm>
            <a:off x="1986280" y="2016125"/>
            <a:ext cx="8373110" cy="44958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二进制加法</a:t>
            </a:r>
            <a:r>
              <a:rPr lang="en-US" altLang="zh-CN"/>
              <a:t> - </a:t>
            </a:r>
            <a:r>
              <a:rPr lang="zh-CN" altLang="en-US"/>
              <a:t>溢出</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7206615" y="2954655"/>
            <a:ext cx="4622800" cy="3139440"/>
          </a:xfrm>
          <a:prstGeom prst="rect">
            <a:avLst/>
          </a:prstGeom>
        </p:spPr>
      </p:pic>
      <p:sp>
        <p:nvSpPr>
          <p:cNvPr id="5" name="内容占位符 4"/>
          <p:cNvSpPr>
            <a:spLocks noGrp="1"/>
          </p:cNvSpPr>
          <p:nvPr>
            <p:ph sz="half" idx="2"/>
            <p:custDataLst>
              <p:tags r:id="rId3"/>
            </p:custDataLst>
          </p:nvPr>
        </p:nvSpPr>
        <p:spPr/>
        <p:txBody>
          <a:bodyPr/>
          <a:p>
            <a:r>
              <a:rPr lang="zh-CN" altLang="en-US"/>
              <a:t>当无法用给定位数表示运算结果时，就会发生溢出。</a:t>
            </a:r>
            <a:endParaRPr lang="zh-CN" altLang="en-US"/>
          </a:p>
          <a:p>
            <a:pPr marL="0" indent="0">
              <a:buNone/>
            </a:pPr>
            <a:endParaRPr lang="zh-CN" altLang="en-US"/>
          </a:p>
          <a:p>
            <a:pPr marL="0" indent="0">
              <a:buNone/>
            </a:pPr>
            <a:endParaRPr lang="zh-CN" altLang="en-US"/>
          </a:p>
          <a:p>
            <a:endParaRPr lang="zh-CN" altLang="en-US"/>
          </a:p>
          <a:p>
            <a:r>
              <a:rPr lang="zh-CN" altLang="en-US"/>
              <a:t>当发生溢出时，最终会得到不正确的结果</a:t>
            </a:r>
            <a:endParaRPr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十六进制</a:t>
            </a:r>
            <a:endParaRPr lang="zh-CN" altLang="en-US"/>
          </a:p>
        </p:txBody>
      </p:sp>
      <p:pic>
        <p:nvPicPr>
          <p:cNvPr id="4" name="内容占位符 3"/>
          <p:cNvPicPr>
            <a:picLocks noChangeAspect="1"/>
          </p:cNvPicPr>
          <p:nvPr>
            <p:ph sz="half" idx="2"/>
            <p:custDataLst>
              <p:tags r:id="rId1"/>
            </p:custDataLst>
          </p:nvPr>
        </p:nvPicPr>
        <p:blipFill>
          <a:blip r:embed="rId2"/>
          <a:stretch>
            <a:fillRect/>
          </a:stretch>
        </p:blipFill>
        <p:spPr>
          <a:xfrm>
            <a:off x="8460740" y="2127885"/>
            <a:ext cx="3433445" cy="3613785"/>
          </a:xfrm>
          <a:prstGeom prst="rect">
            <a:avLst/>
          </a:prstGeom>
        </p:spPr>
      </p:pic>
      <p:sp>
        <p:nvSpPr>
          <p:cNvPr id="5" name="内容占位符 4"/>
          <p:cNvSpPr>
            <a:spLocks noGrp="1"/>
          </p:cNvSpPr>
          <p:nvPr>
            <p:custDataLst>
              <p:tags r:id="rId3"/>
            </p:custDataLst>
          </p:nvPr>
        </p:nvSpPr>
        <p:spPr>
          <a:xfrm>
            <a:off x="840105" y="2187575"/>
            <a:ext cx="716343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cs typeface="微软雅黑" panose="020B0503020204020204" charset="-122"/>
              </a:rPr>
              <a:t>更易于人类阅读的二进制表示方法</a:t>
            </a:r>
            <a:endParaRPr lang="zh-CN" altLang="en-US">
              <a:cs typeface="微软雅黑" panose="020B0503020204020204" charset="-122"/>
            </a:endParaRPr>
          </a:p>
          <a:p>
            <a:r>
              <a:rPr lang="zh-CN" altLang="en-US">
                <a:cs typeface="微软雅黑" panose="020B0503020204020204" charset="-122"/>
              </a:rPr>
              <a:t>基数：16</a:t>
            </a:r>
            <a:endParaRPr lang="zh-CN" altLang="en-US">
              <a:cs typeface="微软雅黑" panose="020B0503020204020204" charset="-122"/>
            </a:endParaRPr>
          </a:p>
          <a:p>
            <a:r>
              <a:rPr lang="zh-CN" altLang="en-US">
                <a:cs typeface="微软雅黑" panose="020B0503020204020204" charset="-122"/>
              </a:rPr>
              <a:t>一位十六进制数字可以表示 16 个数字</a:t>
            </a:r>
            <a:endParaRPr lang="zh-CN" altLang="en-US">
              <a:cs typeface="微软雅黑" panose="020B0503020204020204" charset="-122"/>
            </a:endParaRPr>
          </a:p>
          <a:p>
            <a:r>
              <a:rPr lang="zh-CN" altLang="en-US">
                <a:cs typeface="微软雅黑" panose="020B0503020204020204" charset="-122"/>
              </a:rPr>
              <a:t>一位十六进制数字 = 1 个半字节</a:t>
            </a:r>
            <a:endParaRPr lang="zh-CN" altLang="en-US">
              <a:cs typeface="微软雅黑" panose="020B0503020204020204" charset="-122"/>
            </a:endParaRPr>
          </a:p>
          <a:p>
            <a:r>
              <a:rPr lang="zh-CN" altLang="en-US">
                <a:cs typeface="微软雅黑" panose="020B0503020204020204" charset="-122"/>
              </a:rPr>
              <a:t> 通过前置“0x”或附加下标 16 来表示</a:t>
            </a:r>
            <a:endParaRPr lang="zh-CN" altLang="en-US">
              <a:cs typeface="微软雅黑" panose="020B0503020204020204"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二进制转十六进制</a:t>
            </a:r>
            <a:endParaRPr lang="zh-CN" altLang="en-US"/>
          </a:p>
        </p:txBody>
      </p:sp>
      <p:sp>
        <p:nvSpPr>
          <p:cNvPr id="3" name="内容占位符 2"/>
          <p:cNvSpPr>
            <a:spLocks noGrp="1"/>
          </p:cNvSpPr>
          <p:nvPr>
            <p:ph sz="half" idx="2"/>
          </p:nvPr>
        </p:nvSpPr>
        <p:spPr/>
        <p:txBody>
          <a:bodyPr/>
          <a:p>
            <a:pPr marL="457200" indent="-457200">
              <a:buAutoNum type="arabicPeriod"/>
            </a:pPr>
            <a:r>
              <a:rPr lang="zh-CN" altLang="en-US"/>
              <a:t>将数字从右到左分成 4 组 </a:t>
            </a:r>
            <a:endParaRPr lang="zh-CN" altLang="en-US"/>
          </a:p>
          <a:p>
            <a:pPr marL="457200" indent="-457200">
              <a:buAutoNum type="arabicPeriod"/>
            </a:pPr>
            <a:endParaRPr lang="zh-CN" altLang="en-US"/>
          </a:p>
          <a:p>
            <a:pPr marL="457200" indent="-457200">
              <a:buAutoNum type="arabicPeriod"/>
            </a:pPr>
            <a:r>
              <a:rPr lang="zh-CN" altLang="en-US"/>
              <a:t>预先添加所需的前导零，使最左边的组具有四个二进制数字 </a:t>
            </a:r>
            <a:endParaRPr lang="zh-CN" altLang="en-US"/>
          </a:p>
          <a:p>
            <a:pPr marL="457200" indent="-457200">
              <a:buAutoNum type="arabicPeriod"/>
            </a:pPr>
            <a:endParaRPr lang="zh-CN" altLang="en-US"/>
          </a:p>
          <a:p>
            <a:pPr marL="457200" indent="-457200">
              <a:buAutoNum type="arabicPeriod"/>
            </a:pPr>
            <a:r>
              <a:rPr lang="zh-CN" altLang="en-US"/>
              <a:t>将每个组转换为相应的十六进制字符</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7942580" y="2187575"/>
            <a:ext cx="3988435" cy="417131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计算机操作基础知识</a:t>
            </a:r>
            <a:endParaRPr lang="zh-CN" altLang="en-US"/>
          </a:p>
        </p:txBody>
      </p:sp>
      <p:sp>
        <p:nvSpPr>
          <p:cNvPr id="3" name="文本占位符 2"/>
          <p:cNvSpPr>
            <a:spLocks noGrp="1"/>
          </p:cNvSpPr>
          <p:nvPr>
            <p:ph type="body" idx="1"/>
          </p:nvPr>
        </p:nvSpPr>
        <p:spPr>
          <a:xfrm>
            <a:off x="831850" y="2187575"/>
            <a:ext cx="10352405" cy="4330700"/>
          </a:xfrm>
        </p:spPr>
        <p:txBody>
          <a:bodyPr>
            <a:noAutofit/>
          </a:bodyPr>
          <a:p>
            <a:pPr marL="285750" indent="-285750">
              <a:buFont typeface="微软雅黑" panose="020B0503020204020204" charset="-122"/>
              <a:buChar char="•"/>
            </a:pPr>
            <a:r>
              <a:rPr lang="zh-CN" altLang="en-US"/>
              <a:t>各个同学基础不同</a:t>
            </a:r>
            <a:endParaRPr lang="zh-CN" altLang="en-US"/>
          </a:p>
          <a:p>
            <a:pPr marL="285750" indent="-285750">
              <a:buFont typeface="微软雅黑" panose="020B0503020204020204" charset="-122"/>
              <a:buChar char="•"/>
            </a:pPr>
            <a:r>
              <a:rPr lang="zh-CN" altLang="en-US"/>
              <a:t>必须要了解各种计算机常识和硬件常识</a:t>
            </a:r>
            <a:endParaRPr lang="zh-CN" altLang="en-US"/>
          </a:p>
          <a:p>
            <a:pPr marL="742950" lvl="1" indent="-285750">
              <a:buFont typeface="微软雅黑" panose="020B0503020204020204" charset="-122"/>
              <a:buChar char="•"/>
            </a:pPr>
            <a:r>
              <a:rPr lang="zh-CN" altLang="en-US" sz="1600">
                <a:solidFill>
                  <a:schemeClr val="tx1"/>
                </a:solidFill>
              </a:rPr>
              <a:t>路径</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文件和文件系统</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文件扩展名</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系统设置</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文件压缩和解压缩</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软件安装和卸载</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处理器</a:t>
            </a:r>
            <a:r>
              <a:rPr lang="en-US" altLang="zh-CN" sz="1600">
                <a:solidFill>
                  <a:schemeClr val="tx1"/>
                </a:solidFill>
              </a:rPr>
              <a:t>/</a:t>
            </a:r>
            <a:r>
              <a:rPr lang="zh-CN" altLang="en-US" sz="1600">
                <a:solidFill>
                  <a:schemeClr val="tx1"/>
                </a:solidFill>
              </a:rPr>
              <a:t>内存</a:t>
            </a:r>
            <a:r>
              <a:rPr lang="en-US" altLang="zh-CN" sz="1600">
                <a:solidFill>
                  <a:schemeClr val="tx1"/>
                </a:solidFill>
              </a:rPr>
              <a:t>/</a:t>
            </a:r>
            <a:r>
              <a:rPr lang="zh-CN" altLang="en-US" sz="1600">
                <a:solidFill>
                  <a:schemeClr val="tx1"/>
                </a:solidFill>
              </a:rPr>
              <a:t>存储</a:t>
            </a:r>
            <a:endParaRPr lang="zh-CN" altLang="en-US" sz="1600">
              <a:solidFill>
                <a:schemeClr val="tx1"/>
              </a:solidFill>
            </a:endParaRPr>
          </a:p>
          <a:p>
            <a:pPr marL="285750" lvl="0" indent="-285750">
              <a:buFont typeface="微软雅黑" panose="020B0503020204020204" charset="-122"/>
              <a:buChar char="•"/>
            </a:pPr>
            <a:r>
              <a:rPr lang="en-US" altLang="zh-CN" sz="2000">
                <a:solidFill>
                  <a:schemeClr val="tx1"/>
                </a:solidFill>
              </a:rPr>
              <a:t>【Windows11教学：计算机基础实战】 https://www.bilibili.com/video/BV1vR4y1Q7iF</a:t>
            </a:r>
            <a:endParaRPr lang="en-US" altLang="zh-CN" sz="2000">
              <a:solidFill>
                <a:schemeClr val="tx1"/>
              </a:solidFill>
            </a:endParaRPr>
          </a:p>
          <a:p>
            <a:pPr marL="285750" lvl="0" indent="-285750">
              <a:buFont typeface="微软雅黑" panose="020B0503020204020204" charset="-122"/>
              <a:buChar char="•"/>
            </a:pPr>
            <a:r>
              <a:rPr lang="en-US" altLang="zh-CN" sz="2000">
                <a:solidFill>
                  <a:schemeClr val="tx1"/>
                </a:solidFill>
              </a:rPr>
              <a:t>【计算机科学</a:t>
            </a:r>
            <a:r>
              <a:rPr lang="zh-CN" altLang="en-US" sz="2000">
                <a:solidFill>
                  <a:schemeClr val="tx1"/>
                </a:solidFill>
              </a:rPr>
              <a:t>导论课</a:t>
            </a:r>
            <a:r>
              <a:rPr lang="en-US" altLang="zh-CN" sz="2000">
                <a:solidFill>
                  <a:schemeClr val="tx1"/>
                </a:solidFill>
              </a:rPr>
              <a:t>】 https://www.bilibili.com/video/BV1EW411u7th</a:t>
            </a:r>
            <a:endParaRPr lang="en-US" altLang="zh-CN" sz="2000">
              <a:solidFill>
                <a:schemeClr val="tx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二进制如何表示负数？</a:t>
            </a:r>
            <a:endParaRPr lang="zh-CN" altLang="en-US"/>
          </a:p>
        </p:txBody>
      </p:sp>
      <p:pic>
        <p:nvPicPr>
          <p:cNvPr id="25" name="图片 2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249860" y="1814629"/>
            <a:ext cx="3689354" cy="4554758"/>
          </a:xfrm>
          <a:prstGeom prst="rect">
            <a:avLst/>
          </a:prstGeom>
        </p:spPr>
      </p:pic>
      <p:pic>
        <p:nvPicPr>
          <p:cNvPr id="5" name="图片 4"/>
          <p:cNvPicPr>
            <a:picLocks noChangeAspect="1"/>
          </p:cNvPicPr>
          <p:nvPr/>
        </p:nvPicPr>
        <p:blipFill>
          <a:blip r:embed="rId2"/>
          <a:stretch>
            <a:fillRect/>
          </a:stretch>
        </p:blipFill>
        <p:spPr>
          <a:xfrm>
            <a:off x="817219" y="1814572"/>
            <a:ext cx="7028780" cy="4470838"/>
          </a:xfrm>
          <a:prstGeom prst="rect">
            <a:avLst/>
          </a:prstGeom>
        </p:spPr>
      </p:pic>
      <mc:AlternateContent xmlns:mc="http://schemas.openxmlformats.org/markup-compatibility/2006" xmlns:p14="http://schemas.microsoft.com/office/powerpoint/2010/main">
        <mc:Choice Requires="p14">
          <p:contentPart r:id="rId3" p14:bwMode="auto">
            <p14:nvContentPartPr>
              <p14:cNvPr id="6" name="墨迹 5"/>
              <p14:cNvContentPartPr/>
              <p14:nvPr>
                <p:custDataLst>
                  <p:tags r:id="rId4"/>
                </p:custDataLst>
              </p14:nvPr>
            </p14:nvContentPartPr>
            <p14:xfrm>
              <a:off x="4869679" y="3449404"/>
              <a:ext cx="294480" cy="33120"/>
            </p14:xfrm>
          </p:contentPart>
        </mc:Choice>
        <mc:Fallback xmlns="">
          <p:pic>
            <p:nvPicPr>
              <p:cNvPr id="6" name="墨迹 5"/>
            </p:nvPicPr>
            <p:blipFill>
              <a:blip r:embed="rId5"/>
            </p:blipFill>
            <p:spPr>
              <a:xfrm>
                <a:off x="4869679" y="3449404"/>
                <a:ext cx="294480" cy="33120"/>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strips(downLeft)">
                                      <p:cBhvr>
                                        <p:cTn id="1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a:t>
            </a:r>
            <a:endParaRPr lang="zh-CN" altLang="en-US"/>
          </a:p>
        </p:txBody>
      </p:sp>
      <p:sp>
        <p:nvSpPr>
          <p:cNvPr id="3" name="内容占位符 2"/>
          <p:cNvSpPr>
            <a:spLocks noGrp="1"/>
          </p:cNvSpPr>
          <p:nvPr>
            <p:ph sz="half" idx="2"/>
          </p:nvPr>
        </p:nvSpPr>
        <p:spPr>
          <a:xfrm>
            <a:off x="840105" y="2187575"/>
            <a:ext cx="4622165" cy="4001770"/>
          </a:xfrm>
        </p:spPr>
        <p:txBody>
          <a:bodyPr/>
          <a:p>
            <a:r>
              <a:rPr lang="zh-CN" altLang="en-US"/>
              <a:t>如何形成负数？ </a:t>
            </a:r>
            <a:endParaRPr lang="zh-CN" altLang="en-US"/>
          </a:p>
          <a:p>
            <a:pPr lvl="1"/>
            <a:r>
              <a:rPr lang="zh-CN" altLang="en-US"/>
              <a:t>翻转位并加一 </a:t>
            </a:r>
            <a:endParaRPr lang="zh-CN" altLang="en-US"/>
          </a:p>
          <a:p>
            <a:r>
              <a:rPr lang="zh-CN" altLang="en-US"/>
              <a:t>最高位 代表值的符号 </a:t>
            </a:r>
            <a:endParaRPr lang="zh-CN" altLang="en-US"/>
          </a:p>
          <a:p>
            <a:pPr lvl="1"/>
            <a:r>
              <a:rPr lang="zh-CN" altLang="en-US"/>
              <a:t>0 表示其正数 </a:t>
            </a:r>
            <a:endParaRPr lang="zh-CN" altLang="en-US"/>
          </a:p>
          <a:p>
            <a:pPr lvl="1"/>
            <a:r>
              <a:rPr lang="zh-CN" altLang="en-US"/>
              <a:t>1 表示其负数 </a:t>
            </a:r>
            <a:endParaRPr lang="zh-CN" altLang="en-US"/>
          </a:p>
        </p:txBody>
      </p:sp>
      <p:sp>
        <p:nvSpPr>
          <p:cNvPr id="4" name="内容占位符 2"/>
          <p:cNvSpPr>
            <a:spLocks noGrp="1"/>
          </p:cNvSpPr>
          <p:nvPr>
            <p:custDataLst>
              <p:tags r:id="rId1"/>
            </p:custDataLst>
          </p:nvPr>
        </p:nvSpPr>
        <p:spPr>
          <a:xfrm>
            <a:off x="6977380" y="2187575"/>
            <a:ext cx="462216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cs typeface="微软雅黑" panose="020B0503020204020204" charset="-122"/>
              </a:rPr>
              <a:t>例 </a:t>
            </a:r>
            <a:r>
              <a:rPr lang="en-US" altLang="zh-CN">
                <a:cs typeface="微软雅黑" panose="020B0503020204020204" charset="-122"/>
              </a:rPr>
              <a:t>1</a:t>
            </a:r>
            <a:r>
              <a:rPr lang="zh-CN" altLang="en-US">
                <a:cs typeface="微软雅黑" panose="020B0503020204020204" charset="-122"/>
              </a:rPr>
              <a:t>：将下列二进制补码转换为十进制： 0b11010 </a:t>
            </a:r>
            <a:endParaRPr lang="zh-CN" altLang="en-US">
              <a:cs typeface="微软雅黑" panose="020B0503020204020204" charset="-122"/>
            </a:endParaRPr>
          </a:p>
          <a:p>
            <a:pPr lvl="1"/>
            <a:r>
              <a:rPr lang="zh-CN" altLang="en-US">
                <a:cs typeface="微软雅黑" panose="020B0503020204020204" charset="-122"/>
              </a:rPr>
              <a:t>最高位 为 1，因此为负数 </a:t>
            </a:r>
            <a:endParaRPr lang="zh-CN" altLang="en-US">
              <a:cs typeface="微软雅黑" panose="020B0503020204020204" charset="-122"/>
            </a:endParaRPr>
          </a:p>
          <a:p>
            <a:pPr lvl="1"/>
            <a:r>
              <a:rPr lang="zh-CN" altLang="en-US">
                <a:cs typeface="微软雅黑" panose="020B0503020204020204" charset="-122"/>
              </a:rPr>
              <a:t>翻转位：0b00101 </a:t>
            </a:r>
            <a:endParaRPr lang="zh-CN" altLang="en-US">
              <a:cs typeface="微软雅黑" panose="020B0503020204020204" charset="-122"/>
            </a:endParaRPr>
          </a:p>
          <a:p>
            <a:pPr lvl="1"/>
            <a:r>
              <a:rPr lang="zh-CN" altLang="en-US">
                <a:cs typeface="微软雅黑" panose="020B0503020204020204" charset="-122"/>
              </a:rPr>
              <a:t>加一：0b00110 </a:t>
            </a:r>
            <a:endParaRPr lang="zh-CN" altLang="en-US">
              <a:cs typeface="微软雅黑" panose="020B0503020204020204" charset="-122"/>
            </a:endParaRPr>
          </a:p>
          <a:p>
            <a:pPr lvl="1"/>
            <a:r>
              <a:rPr lang="zh-CN" altLang="en-US">
                <a:cs typeface="微软雅黑" panose="020B0503020204020204" charset="-122"/>
              </a:rPr>
              <a:t>答案：-6</a:t>
            </a:r>
            <a:endParaRPr lang="zh-CN" altLang="en-US">
              <a:cs typeface="微软雅黑" panose="020B0503020204020204" charset="-122"/>
            </a:endParaRPr>
          </a:p>
          <a:p>
            <a:pPr lvl="0"/>
            <a:r>
              <a:rPr lang="zh-CN" altLang="en-US">
                <a:cs typeface="微软雅黑" panose="020B0503020204020204" charset="-122"/>
              </a:rPr>
              <a:t>例 4：将下列二进制补码转换为十进制：0b01111 </a:t>
            </a:r>
            <a:endParaRPr lang="zh-CN" altLang="en-US">
              <a:cs typeface="微软雅黑" panose="020B0503020204020204" charset="-122"/>
            </a:endParaRPr>
          </a:p>
          <a:p>
            <a:pPr lvl="1"/>
            <a:r>
              <a:rPr lang="zh-CN" altLang="en-US">
                <a:cs typeface="微软雅黑" panose="020B0503020204020204" charset="-122"/>
              </a:rPr>
              <a:t>最高位 为 0，因此为正数 </a:t>
            </a:r>
            <a:endParaRPr lang="zh-CN" altLang="en-US">
              <a:cs typeface="微软雅黑" panose="020B0503020204020204" charset="-122"/>
            </a:endParaRPr>
          </a:p>
          <a:p>
            <a:pPr lvl="1"/>
            <a:r>
              <a:rPr lang="zh-CN" altLang="en-US">
                <a:cs typeface="微软雅黑" panose="020B0503020204020204" charset="-122"/>
              </a:rPr>
              <a:t>无需翻转位 </a:t>
            </a:r>
            <a:endParaRPr lang="zh-CN" altLang="en-US">
              <a:cs typeface="微软雅黑" panose="020B0503020204020204" charset="-122"/>
            </a:endParaRPr>
          </a:p>
          <a:p>
            <a:pPr lvl="1"/>
            <a:r>
              <a:rPr lang="zh-CN" altLang="en-US">
                <a:cs typeface="微软雅黑" panose="020B0503020204020204" charset="-122"/>
              </a:rPr>
              <a:t>答案：15</a:t>
            </a:r>
            <a:endParaRPr lang="zh-CN" altLang="en-US">
              <a:cs typeface="微软雅黑" panose="020B0503020204020204" charset="-122"/>
            </a:endParaRPr>
          </a:p>
        </p:txBody>
      </p:sp>
      <p:pic>
        <p:nvPicPr>
          <p:cNvPr id="5" name="图片 4"/>
          <p:cNvPicPr>
            <a:picLocks noChangeAspect="1"/>
          </p:cNvPicPr>
          <p:nvPr>
            <p:custDataLst>
              <p:tags r:id="rId2"/>
            </p:custDataLst>
          </p:nvPr>
        </p:nvPicPr>
        <p:blipFill>
          <a:blip r:embed="rId3"/>
          <a:stretch>
            <a:fillRect/>
          </a:stretch>
        </p:blipFill>
        <p:spPr>
          <a:xfrm>
            <a:off x="3537585" y="2386965"/>
            <a:ext cx="3493770" cy="310959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补码的加法</a:t>
            </a:r>
            <a:endParaRPr lang="zh-CN" altLang="en-US"/>
          </a:p>
        </p:txBody>
      </p:sp>
      <p:sp>
        <p:nvSpPr>
          <p:cNvPr id="3" name="内容占位符 2"/>
          <p:cNvSpPr>
            <a:spLocks noGrp="1"/>
          </p:cNvSpPr>
          <p:nvPr>
            <p:ph sz="half" idx="2"/>
          </p:nvPr>
        </p:nvSpPr>
        <p:spPr/>
        <p:txBody>
          <a:bodyPr/>
          <a:p>
            <a:r>
              <a:rPr lang="zh-CN" altLang="en-US"/>
              <a:t>二进制补码算术有效！</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2606040" y="2860675"/>
            <a:ext cx="7447280" cy="352044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补码的计算溢出</a:t>
            </a:r>
            <a:endParaRPr lang="zh-CN" altLang="en-US"/>
          </a:p>
        </p:txBody>
      </p:sp>
      <p:pic>
        <p:nvPicPr>
          <p:cNvPr id="4" name="内容占位符 3"/>
          <p:cNvPicPr>
            <a:picLocks noChangeAspect="1"/>
          </p:cNvPicPr>
          <p:nvPr>
            <p:ph sz="half" idx="2"/>
            <p:custDataLst>
              <p:tags r:id="rId1"/>
            </p:custDataLst>
          </p:nvPr>
        </p:nvPicPr>
        <p:blipFill>
          <a:blip r:embed="rId2"/>
          <a:stretch>
            <a:fillRect/>
          </a:stretch>
        </p:blipFill>
        <p:spPr>
          <a:xfrm>
            <a:off x="1262380" y="2235835"/>
            <a:ext cx="9842500" cy="394716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补码的计算溢出</a:t>
            </a:r>
            <a:endParaRPr lang="zh-CN" altLang="en-US"/>
          </a:p>
        </p:txBody>
      </p:sp>
      <p:sp>
        <p:nvSpPr>
          <p:cNvPr id="3" name="内容占位符 2"/>
          <p:cNvSpPr>
            <a:spLocks noGrp="1"/>
          </p:cNvSpPr>
          <p:nvPr>
            <p:ph sz="half" idx="2"/>
          </p:nvPr>
        </p:nvSpPr>
        <p:spPr/>
        <p:txBody>
          <a:bodyPr/>
          <a:p>
            <a:r>
              <a:rPr lang="zh-CN" altLang="en-US"/>
              <a:t>溢出：当运算结果无法用给定位数表示时 </a:t>
            </a:r>
            <a:endParaRPr lang="zh-CN" altLang="en-US"/>
          </a:p>
          <a:p>
            <a:endParaRPr lang="zh-CN" altLang="en-US"/>
          </a:p>
          <a:p>
            <a:r>
              <a:rPr lang="zh-CN" altLang="en-US"/>
              <a:t>两个正数相加时，结果为负时发生溢出 </a:t>
            </a:r>
            <a:endParaRPr lang="zh-CN" altLang="en-US"/>
          </a:p>
          <a:p>
            <a:endParaRPr lang="zh-CN" altLang="en-US"/>
          </a:p>
          <a:p>
            <a:r>
              <a:rPr lang="zh-CN" altLang="en-US"/>
              <a:t>两个负数相加时，结果为正时发生溢出 </a:t>
            </a:r>
            <a:endParaRPr lang="zh-CN" altLang="en-US"/>
          </a:p>
          <a:p>
            <a:endParaRPr lang="zh-CN" altLang="en-US"/>
          </a:p>
          <a:p>
            <a:r>
              <a:rPr lang="zh-CN" altLang="en-US"/>
              <a:t>永远不会发生溢出 当两个符号相反的数相加时</a:t>
            </a:r>
            <a:endParaRPr lang="zh-CN" altLang="en-US"/>
          </a:p>
          <a:p>
            <a:endParaRPr lang="zh-CN" altLang="en-US"/>
          </a:p>
          <a:p>
            <a:r>
              <a:rPr lang="zh-CN" altLang="en-US"/>
              <a:t>https://godbolt.org/z/oYG95TPjn</a:t>
            </a:r>
            <a:endParaRPr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实数呢？</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4952365" y="5121910"/>
            <a:ext cx="6846570" cy="1570990"/>
          </a:xfrm>
          <a:prstGeom prst="rect">
            <a:avLst/>
          </a:prstGeom>
        </p:spPr>
      </p:pic>
      <p:sp>
        <p:nvSpPr>
          <p:cNvPr id="3" name="内容占位符 2"/>
          <p:cNvSpPr>
            <a:spLocks noGrp="1"/>
          </p:cNvSpPr>
          <p:nvPr>
            <p:ph sz="half" idx="2"/>
          </p:nvPr>
        </p:nvSpPr>
        <p:spPr>
          <a:xfrm>
            <a:off x="840105" y="2187575"/>
            <a:ext cx="4112260" cy="4001770"/>
          </a:xfrm>
        </p:spPr>
        <p:txBody>
          <a:bodyPr/>
          <a:p>
            <a:r>
              <a:rPr lang="zh-CN" altLang="en-US"/>
              <a:t>定点数表示法</a:t>
            </a:r>
            <a:endParaRPr lang="zh-CN" altLang="en-US"/>
          </a:p>
          <a:p>
            <a:r>
              <a:rPr lang="zh-CN" altLang="en-US"/>
              <a:t>浮点数表示法</a:t>
            </a:r>
            <a:endParaRPr lang="zh-CN" altLang="en-US"/>
          </a:p>
          <a:p>
            <a:pPr lvl="1"/>
            <a:r>
              <a:rPr lang="en-US" altLang="zh-CN" b="1"/>
              <a:t>IEEE 754 </a:t>
            </a:r>
            <a:r>
              <a:rPr lang="zh-CN" altLang="en-US" b="1"/>
              <a:t>浮点数标准</a:t>
            </a:r>
            <a:endParaRPr lang="zh-CN" altLang="en-US" b="1"/>
          </a:p>
          <a:p>
            <a:pPr lvl="1"/>
            <a:r>
              <a:rPr lang="en-US" altLang="zh-CN" b="1"/>
              <a:t>IEEE 754 </a:t>
            </a:r>
            <a:r>
              <a:rPr lang="zh-CN" altLang="en-US" b="1"/>
              <a:t>模拟器</a:t>
            </a:r>
            <a:r>
              <a:rPr lang="en-US" altLang="zh-CN" b="1"/>
              <a:t>: </a:t>
            </a:r>
            <a:r>
              <a:rPr lang="zh-CN" altLang="en-US" b="1"/>
              <a:t>https://www.h-schmidt.net/FloatConverter/IEEE754.html</a:t>
            </a:r>
            <a:endParaRPr lang="zh-CN" altLang="en-US" b="1"/>
          </a:p>
          <a:p>
            <a:pPr lvl="1"/>
            <a:endParaRPr lang="zh-CN" altLang="en-US" b="1"/>
          </a:p>
          <a:p>
            <a:pPr lvl="0"/>
            <a:r>
              <a:rPr lang="zh-CN" altLang="en-US" b="1"/>
              <a:t>https://godbolt.org/z/Yf4Edbjee</a:t>
            </a:r>
            <a:endParaRPr lang="zh-CN" altLang="en-US" b="1"/>
          </a:p>
        </p:txBody>
      </p:sp>
      <p:pic>
        <p:nvPicPr>
          <p:cNvPr id="7" name="图片 6"/>
          <p:cNvPicPr>
            <a:picLocks noChangeAspect="1"/>
          </p:cNvPicPr>
          <p:nvPr>
            <p:custDataLst>
              <p:tags r:id="rId3"/>
            </p:custDataLst>
          </p:nvPr>
        </p:nvPicPr>
        <p:blipFill>
          <a:blip r:embed="rId4"/>
          <a:stretch>
            <a:fillRect/>
          </a:stretch>
        </p:blipFill>
        <p:spPr>
          <a:xfrm>
            <a:off x="5370830" y="3543300"/>
            <a:ext cx="6010275" cy="933450"/>
          </a:xfrm>
          <a:prstGeom prst="rect">
            <a:avLst/>
          </a:prstGeom>
        </p:spPr>
      </p:pic>
      <p:pic>
        <p:nvPicPr>
          <p:cNvPr id="8" name="图片 7"/>
          <p:cNvPicPr>
            <a:picLocks noChangeAspect="1"/>
          </p:cNvPicPr>
          <p:nvPr>
            <p:custDataLst>
              <p:tags r:id="rId5"/>
            </p:custDataLst>
          </p:nvPr>
        </p:nvPicPr>
        <p:blipFill>
          <a:blip r:embed="rId6"/>
          <a:stretch>
            <a:fillRect/>
          </a:stretch>
        </p:blipFill>
        <p:spPr>
          <a:xfrm>
            <a:off x="5370830" y="4611370"/>
            <a:ext cx="6111875" cy="510540"/>
          </a:xfrm>
          <a:prstGeom prst="rect">
            <a:avLst/>
          </a:prstGeom>
        </p:spPr>
      </p:pic>
      <p:pic>
        <p:nvPicPr>
          <p:cNvPr id="10" name="图片 9"/>
          <p:cNvPicPr>
            <a:picLocks noChangeAspect="1"/>
          </p:cNvPicPr>
          <p:nvPr>
            <p:custDataLst>
              <p:tags r:id="rId7"/>
            </p:custDataLst>
          </p:nvPr>
        </p:nvPicPr>
        <p:blipFill>
          <a:blip r:embed="rId8"/>
          <a:stretch>
            <a:fillRect/>
          </a:stretch>
        </p:blipFill>
        <p:spPr>
          <a:xfrm>
            <a:off x="5746115" y="1932305"/>
            <a:ext cx="5153025" cy="1476375"/>
          </a:xfrm>
          <a:prstGeom prst="rect">
            <a:avLst/>
          </a:prstGeom>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Break</a:t>
            </a:r>
            <a:r>
              <a:rPr lang="zh-CN" altLang="en-US"/>
              <a:t>！！！</a:t>
            </a:r>
            <a:endParaRPr lang="zh-CN" altLang="en-US"/>
          </a:p>
        </p:txBody>
      </p:sp>
      <p:pic>
        <p:nvPicPr>
          <p:cNvPr id="4" name="图片 3" descr="LAH$}7KQ~Y@H5]MWJOSUM~O"/>
          <p:cNvPicPr>
            <a:picLocks noChangeAspect="1"/>
          </p:cNvPicPr>
          <p:nvPr>
            <p:custDataLst>
              <p:tags r:id="rId1"/>
            </p:custDataLst>
          </p:nvPr>
        </p:nvPicPr>
        <p:blipFill>
          <a:blip r:embed="rId2"/>
          <a:stretch>
            <a:fillRect/>
          </a:stretch>
        </p:blipFill>
        <p:spPr>
          <a:xfrm>
            <a:off x="3835400" y="1960245"/>
            <a:ext cx="4229100" cy="422910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b="1">
                <a:solidFill>
                  <a:schemeClr val="tx1"/>
                </a:solidFill>
              </a:rPr>
              <a:t>C</a:t>
            </a:r>
            <a:r>
              <a:rPr lang="zh-CN" altLang="en-US" sz="2400" b="1">
                <a:solidFill>
                  <a:schemeClr val="tx1"/>
                </a:solidFill>
              </a:rPr>
              <a:t>语言基础语法</a:t>
            </a:r>
            <a:endParaRPr lang="zh-CN" altLang="en-US" sz="2400" b="1">
              <a:solidFill>
                <a:schemeClr val="tx1"/>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语法标准</a:t>
            </a:r>
            <a:endParaRPr lang="zh-CN" altLang="en-US"/>
          </a:p>
        </p:txBody>
      </p:sp>
      <p:sp>
        <p:nvSpPr>
          <p:cNvPr id="4" name="文本框 3"/>
          <p:cNvSpPr txBox="1"/>
          <p:nvPr>
            <p:custDataLst>
              <p:tags r:id="rId1"/>
            </p:custDataLst>
          </p:nvPr>
        </p:nvSpPr>
        <p:spPr>
          <a:xfrm>
            <a:off x="1991864" y="2330269"/>
            <a:ext cx="1702709"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ANSI C</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custDataLst>
              <p:tags r:id="rId2"/>
            </p:custDataLst>
          </p:nvPr>
        </p:nvSpPr>
        <p:spPr>
          <a:xfrm>
            <a:off x="5659915" y="2334714"/>
            <a:ext cx="1032655"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C89</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custDataLst>
              <p:tags r:id="rId3"/>
            </p:custDataLst>
          </p:nvPr>
        </p:nvSpPr>
        <p:spPr>
          <a:xfrm>
            <a:off x="8975251" y="2334856"/>
            <a:ext cx="1032655"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C99</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11" name="文本框 10"/>
          <p:cNvSpPr txBox="1"/>
          <p:nvPr>
            <p:custDataLst>
              <p:tags r:id="rId4"/>
            </p:custDataLst>
          </p:nvPr>
        </p:nvSpPr>
        <p:spPr>
          <a:xfrm>
            <a:off x="2149480" y="4410786"/>
            <a:ext cx="1089025" cy="706755"/>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C23</a:t>
            </a:r>
            <a:endParaRPr lang="en-US" altLang="zh-CN" sz="4000" dirty="0">
              <a:latin typeface="微软雅黑" panose="020B0503020204020204" charset="-122"/>
              <a:ea typeface="微软雅黑" panose="020B0503020204020204" charset="-122"/>
              <a:cs typeface="微软雅黑" panose="020B0503020204020204" charset="-122"/>
            </a:endParaRPr>
          </a:p>
        </p:txBody>
      </p:sp>
      <p:cxnSp>
        <p:nvCxnSpPr>
          <p:cNvPr id="13" name="直接箭头连接符 12"/>
          <p:cNvCxnSpPr>
            <a:stCxn id="4" idx="3"/>
            <a:endCxn id="5" idx="1"/>
          </p:cNvCxnSpPr>
          <p:nvPr>
            <p:custDataLst>
              <p:tags r:id="rId5"/>
            </p:custDataLst>
          </p:nvPr>
        </p:nvCxnSpPr>
        <p:spPr>
          <a:xfrm>
            <a:off x="3694573" y="2684847"/>
            <a:ext cx="1965325" cy="44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custDataLst>
              <p:tags r:id="rId6"/>
            </p:custDataLst>
          </p:nvPr>
        </p:nvCxnSpPr>
        <p:spPr>
          <a:xfrm>
            <a:off x="9569242" y="3129552"/>
            <a:ext cx="9332" cy="12036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p:nvPr>
            <p:custDataLst>
              <p:tags r:id="rId7"/>
            </p:custDataLst>
          </p:nvPr>
        </p:nvCxnSpPr>
        <p:spPr>
          <a:xfrm flipH="1">
            <a:off x="3399880" y="4764614"/>
            <a:ext cx="2189551" cy="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8"/>
            </p:custDataLst>
          </p:nvPr>
        </p:nvSpPr>
        <p:spPr>
          <a:xfrm>
            <a:off x="5774288" y="4419419"/>
            <a:ext cx="993140" cy="706755"/>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C17</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7" name="文本框 6"/>
          <p:cNvSpPr txBox="1"/>
          <p:nvPr>
            <p:custDataLst>
              <p:tags r:id="rId9"/>
            </p:custDataLst>
          </p:nvPr>
        </p:nvSpPr>
        <p:spPr>
          <a:xfrm>
            <a:off x="9092481" y="4419419"/>
            <a:ext cx="915035" cy="706755"/>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C11</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8" name="直接箭头连接符 7"/>
          <p:cNvCxnSpPr/>
          <p:nvPr>
            <p:custDataLst>
              <p:tags r:id="rId10"/>
            </p:custDataLst>
          </p:nvPr>
        </p:nvCxnSpPr>
        <p:spPr>
          <a:xfrm flipH="1">
            <a:off x="6903175" y="4765249"/>
            <a:ext cx="2189551" cy="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custDataLst>
              <p:tags r:id="rId11"/>
            </p:custDataLst>
          </p:nvPr>
        </p:nvCxnSpPr>
        <p:spPr>
          <a:xfrm>
            <a:off x="6884813" y="2688657"/>
            <a:ext cx="18980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编译</a:t>
            </a:r>
            <a:r>
              <a:rPr lang="en-US" altLang="zh-CN"/>
              <a:t> vs </a:t>
            </a:r>
            <a:r>
              <a:rPr lang="zh-CN" altLang="en-US"/>
              <a:t>解释</a:t>
            </a:r>
            <a:endParaRPr lang="zh-CN" altLang="en-US"/>
          </a:p>
        </p:txBody>
      </p:sp>
      <p:sp>
        <p:nvSpPr>
          <p:cNvPr id="3" name="内容占位符 2"/>
          <p:cNvSpPr>
            <a:spLocks noGrp="1"/>
          </p:cNvSpPr>
          <p:nvPr>
            <p:ph sz="half" idx="2"/>
          </p:nvPr>
        </p:nvSpPr>
        <p:spPr/>
        <p:txBody>
          <a:bodyPr/>
          <a:p>
            <a:r>
              <a:rPr lang="zh-CN" altLang="en-US"/>
              <a:t>我们在某种程度上用英语编写代码，但系统实际上只看到0和1。 我们该如何解决这个问题？ </a:t>
            </a:r>
            <a:endParaRPr lang="zh-CN" altLang="en-US"/>
          </a:p>
          <a:p>
            <a:pPr lvl="1"/>
            <a:r>
              <a:rPr lang="zh-CN" altLang="en-US"/>
              <a:t>如果有人不懂英语，但懂法语，我们会翻译文字！ </a:t>
            </a:r>
            <a:endParaRPr lang="zh-CN" altLang="en-US"/>
          </a:p>
          <a:p>
            <a:pPr lvl="1"/>
            <a:r>
              <a:rPr lang="zh-CN" altLang="en-US"/>
              <a:t>系统中的处理类似，但我们翻译成非人类可读的语言 </a:t>
            </a:r>
            <a:endParaRPr lang="zh-CN" altLang="en-US"/>
          </a:p>
          <a:p>
            <a:r>
              <a:rPr lang="zh-CN" altLang="en-US"/>
              <a:t>翻译以两种方式进行</a:t>
            </a:r>
            <a:endParaRPr lang="zh-CN" altLang="en-US"/>
          </a:p>
          <a:p>
            <a:pPr lvl="1"/>
            <a:r>
              <a:rPr lang="zh-CN" altLang="en-US"/>
              <a:t>编译 （事前翻译）</a:t>
            </a:r>
            <a:endParaRPr lang="zh-CN" altLang="en-US"/>
          </a:p>
          <a:p>
            <a:pPr lvl="1"/>
            <a:r>
              <a:rPr lang="zh-CN" altLang="en-US"/>
              <a:t>解释 （在线翻译）</a:t>
            </a:r>
            <a:endParaRPr lang="zh-CN" altLang="en-US"/>
          </a:p>
          <a:p>
            <a:pPr lvl="1"/>
            <a:r>
              <a:rPr lang="zh-CN" altLang="en-US"/>
              <a:t>有些语言同时使用这两种方式！</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计算机科学抽象思维简介</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动手实操</a:t>
            </a: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t>编译</a:t>
            </a:r>
            <a:endParaRPr lang="zh-CN"/>
          </a:p>
        </p:txBody>
      </p:sp>
      <p:sp>
        <p:nvSpPr>
          <p:cNvPr id="3" name="内容占位符 2"/>
          <p:cNvSpPr>
            <a:spLocks noGrp="1"/>
          </p:cNvSpPr>
          <p:nvPr>
            <p:ph sz="half" idx="2"/>
          </p:nvPr>
        </p:nvSpPr>
        <p:spPr/>
        <p:txBody>
          <a:bodyPr/>
          <a:p>
            <a:r>
              <a:rPr lang="zh-CN" altLang="en-US"/>
              <a:t>C 编译器将 C 程序直接映射为特定于体系结构的机器代码（1 和 0 的数值串）。 </a:t>
            </a:r>
            <a:endParaRPr lang="zh-CN" altLang="en-US"/>
          </a:p>
          <a:p>
            <a:pPr lvl="1"/>
            <a:r>
              <a:rPr lang="zh-CN" altLang="en-US"/>
              <a:t>Java 转换为独立于体系结构的字节码，然后由即时 (JIT) 编译器进行编译。 </a:t>
            </a:r>
            <a:endParaRPr lang="zh-CN" altLang="en-US"/>
          </a:p>
          <a:p>
            <a:pPr lvl="1"/>
            <a:r>
              <a:rPr lang="zh-CN" altLang="en-US"/>
              <a:t>Python 在运行时而不是编译时转换为 Python 字节码。 </a:t>
            </a:r>
            <a:endParaRPr lang="zh-CN" altLang="en-US"/>
          </a:p>
          <a:p>
            <a:pPr lvl="2"/>
            <a:r>
              <a:rPr lang="zh-CN" altLang="en-US"/>
              <a:t>运行时编译与JIT 编译的不同之处在于程序转换为低级汇编语言并最终转换为机器代码的时间。</a:t>
            </a:r>
            <a:endParaRPr lang="zh-CN" altLang="en-US"/>
          </a:p>
          <a:p>
            <a:r>
              <a:rPr lang="zh-CN" altLang="en-US"/>
              <a:t>对于 C，处理 .c 文件通常分为 3 个部分</a:t>
            </a:r>
            <a:endParaRPr lang="zh-CN" altLang="en-US"/>
          </a:p>
          <a:p>
            <a:pPr lvl="1"/>
            <a:r>
              <a:rPr lang="zh-CN" altLang="en-US"/>
              <a:t>.c 文件被编译为 .s 文件 ⇒ 由编译器编译</a:t>
            </a:r>
            <a:endParaRPr lang="zh-CN" altLang="en-US"/>
          </a:p>
          <a:p>
            <a:pPr lvl="1"/>
            <a:r>
              <a:rPr lang="zh-CN" altLang="en-US"/>
              <a:t>.s 文件被汇编为 .o 文件 ⇒ 由汇编器汇编（此步骤一般是隐藏的，所以大多数时候我们直接将.c文件转换为.o文件） </a:t>
            </a:r>
            <a:endParaRPr lang="zh-CN" altLang="en-US"/>
          </a:p>
          <a:p>
            <a:pPr lvl="1"/>
            <a:r>
              <a:rPr lang="zh-CN" altLang="en-US"/>
              <a:t>.o文件链接在一起创建可执行文件⇒由链接器链接</a:t>
            </a:r>
            <a:endParaRPr lang="zh-CN"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 编译概述</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1945640" y="2025015"/>
            <a:ext cx="8037830" cy="433197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起点：</a:t>
            </a:r>
            <a:r>
              <a:rPr lang="en-US" altLang="zh-CN"/>
              <a:t>Hello World</a:t>
            </a:r>
            <a:endParaRPr lang="en-US" altLang="zh-CN"/>
          </a:p>
        </p:txBody>
      </p:sp>
      <p:sp>
        <p:nvSpPr>
          <p:cNvPr id="3" name="内容占位符 2"/>
          <p:cNvSpPr>
            <a:spLocks noGrp="1"/>
          </p:cNvSpPr>
          <p:nvPr>
            <p:ph sz="half" idx="2"/>
          </p:nvPr>
        </p:nvSpPr>
        <p:spPr/>
        <p:txBody>
          <a:bodyPr/>
          <a:p>
            <a:r>
              <a:rPr lang="zh-CN" altLang="en-US"/>
              <a:t>https://godbolt.org/z/4esj9rvar</a:t>
            </a:r>
            <a:endParaRPr lang="zh-CN" altLang="en-US"/>
          </a:p>
          <a:p>
            <a:endParaRPr lang="zh-CN" altLang="en-US"/>
          </a:p>
          <a:p>
            <a:r>
              <a:rPr lang="zh-CN" altLang="en-US"/>
              <a:t>程序的组成要件</a:t>
            </a:r>
            <a:endParaRPr lang="zh-CN" altLang="en-US"/>
          </a:p>
          <a:p>
            <a:pPr lvl="1"/>
            <a:r>
              <a:rPr lang="zh-CN" altLang="en-US"/>
              <a:t>预编译指令</a:t>
            </a:r>
            <a:endParaRPr lang="zh-CN" altLang="en-US"/>
          </a:p>
          <a:p>
            <a:pPr lvl="1"/>
            <a:r>
              <a:rPr lang="en-US" altLang="zh-CN"/>
              <a:t>main</a:t>
            </a:r>
            <a:r>
              <a:rPr lang="zh-CN" altLang="en-US"/>
              <a:t>函数</a:t>
            </a:r>
            <a:endParaRPr lang="zh-CN" altLang="en-US"/>
          </a:p>
          <a:p>
            <a:pPr lvl="1"/>
            <a:r>
              <a:rPr lang="zh-CN" altLang="en-US"/>
              <a:t>注释</a:t>
            </a:r>
            <a:endParaRPr lang="zh-CN" altLang="en-US"/>
          </a:p>
          <a:p>
            <a:pPr lvl="1"/>
            <a:r>
              <a:rPr lang="zh-CN" altLang="en-US"/>
              <a:t>限定符</a:t>
            </a:r>
            <a:endParaRPr lang="zh-CN" altLang="en-US"/>
          </a:p>
          <a:p>
            <a:pPr lvl="1"/>
            <a:r>
              <a:rPr lang="zh-CN" altLang="en-US"/>
              <a:t>花括号、函数体和块</a:t>
            </a:r>
            <a:endParaRPr lang="zh-CN" altLang="en-US"/>
          </a:p>
          <a:p>
            <a:pPr lvl="1"/>
            <a:r>
              <a:rPr lang="zh-CN" altLang="en-US"/>
              <a:t>声明</a:t>
            </a:r>
            <a:endParaRPr lang="zh-CN" altLang="en-US"/>
          </a:p>
          <a:p>
            <a:pPr lvl="1"/>
            <a:r>
              <a:rPr lang="zh-CN" altLang="en-US"/>
              <a:t>赋值</a:t>
            </a:r>
            <a:endParaRPr lang="zh-CN" altLang="en-US"/>
          </a:p>
          <a:p>
            <a:pPr lvl="1"/>
            <a:r>
              <a:rPr lang="zh-CN" altLang="en-US"/>
              <a:t>函数调用</a:t>
            </a:r>
            <a:endParaRPr lang="zh-CN" altLang="en-US"/>
          </a:p>
          <a:p>
            <a:pPr lvl="1"/>
            <a:r>
              <a:rPr lang="en-US" altLang="zh-CN"/>
              <a:t>return</a:t>
            </a:r>
            <a:r>
              <a:rPr lang="zh-CN" altLang="en-US"/>
              <a:t>语句</a:t>
            </a:r>
            <a:r>
              <a:rPr lang="en-US" altLang="zh-CN"/>
              <a:t>——</a:t>
            </a:r>
            <a:r>
              <a:rPr lang="zh-CN" altLang="en-US"/>
              <a:t>返回值</a:t>
            </a:r>
            <a:endParaRPr lang="zh-CN"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4660" y="405765"/>
            <a:ext cx="9916160" cy="811530"/>
          </a:xfrm>
        </p:spPr>
        <p:txBody>
          <a:bodyPr>
            <a:normAutofit fontScale="90000"/>
          </a:bodyPr>
          <a:p>
            <a:r>
              <a:rPr lang="zh-CN" altLang="en-US"/>
              <a:t>C Pre-Processor (CPP)</a:t>
            </a:r>
            <a:r>
              <a:rPr lang="en-US" altLang="zh-CN"/>
              <a:t>——C </a:t>
            </a:r>
            <a:r>
              <a:rPr lang="zh-CN" altLang="en-US"/>
              <a:t>预处理器</a:t>
            </a:r>
            <a:endParaRPr lang="zh-CN" altLang="en-US"/>
          </a:p>
        </p:txBody>
      </p:sp>
      <p:sp>
        <p:nvSpPr>
          <p:cNvPr id="3" name="内容占位符 2"/>
          <p:cNvSpPr>
            <a:spLocks noGrp="1"/>
          </p:cNvSpPr>
          <p:nvPr>
            <p:ph sz="half" idx="2"/>
          </p:nvPr>
        </p:nvSpPr>
        <p:spPr>
          <a:xfrm>
            <a:off x="840105" y="2633345"/>
            <a:ext cx="7163435" cy="4001770"/>
          </a:xfrm>
        </p:spPr>
        <p:txBody>
          <a:bodyPr/>
          <a:p>
            <a:r>
              <a:rPr lang="zh-CN" altLang="en-US"/>
              <a:t>C 源文件在编译器看到代码之前首先经过预处理器 CPP </a:t>
            </a:r>
            <a:endParaRPr lang="zh-CN" altLang="en-US"/>
          </a:p>
          <a:p>
            <a:r>
              <a:rPr lang="zh-CN" altLang="en-US"/>
              <a:t>CPP 用单个空格替换注释 </a:t>
            </a:r>
            <a:endParaRPr lang="zh-CN" altLang="en-US"/>
          </a:p>
          <a:p>
            <a:r>
              <a:rPr lang="zh-CN" altLang="en-US"/>
              <a:t>CPP 命令以“#”开头 </a:t>
            </a:r>
            <a:endParaRPr lang="zh-CN" altLang="en-US"/>
          </a:p>
          <a:p>
            <a:pPr lvl="1"/>
            <a:r>
              <a:rPr lang="zh-CN" altLang="en-US"/>
              <a:t>#include "file.h" /* 将 file.h 插入到文件 */ </a:t>
            </a:r>
            <a:endParaRPr lang="zh-CN" altLang="en-US"/>
          </a:p>
          <a:p>
            <a:pPr lvl="1"/>
            <a:r>
              <a:rPr lang="zh-CN" altLang="en-US"/>
              <a:t>#include &lt;stdio.h&gt; /* 在标准位置查找文件，但没有实际区别 */ </a:t>
            </a:r>
            <a:endParaRPr lang="zh-CN" altLang="en-US"/>
          </a:p>
          <a:p>
            <a:pPr lvl="1"/>
            <a:r>
              <a:rPr lang="zh-CN" altLang="en-US"/>
              <a:t>#define PI (3.14159) /* 定义常量 */ </a:t>
            </a:r>
            <a:endParaRPr lang="zh-CN" altLang="en-US"/>
          </a:p>
          <a:p>
            <a:pPr lvl="1"/>
            <a:r>
              <a:rPr lang="zh-CN" altLang="en-US"/>
              <a:t>#if/#endif /* 有条件地包含文本 */ </a:t>
            </a:r>
            <a:endParaRPr lang="zh-CN" altLang="en-US"/>
          </a:p>
          <a:p>
            <a:r>
              <a:rPr lang="zh-CN" altLang="en-US"/>
              <a:t>使用 gcc 的 –save-temps 选项查看预处理结果 </a:t>
            </a:r>
            <a:endParaRPr lang="zh-CN" altLang="en-US"/>
          </a:p>
          <a:p>
            <a:pPr lvl="1"/>
            <a:r>
              <a:rPr lang="zh-CN" altLang="en-US"/>
              <a:t>完整文档位于：http:// /gcc.gnu.org/onlinedocs/cpp/</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1091565" y="1784350"/>
            <a:ext cx="6372225" cy="76200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标准库</a:t>
            </a:r>
            <a:r>
              <a:rPr lang="en-US" altLang="zh-CN"/>
              <a:t>——</a:t>
            </a:r>
            <a:r>
              <a:rPr lang="zh-CN" altLang="en-US"/>
              <a:t>官方</a:t>
            </a:r>
            <a:r>
              <a:rPr lang="en-US" altLang="zh-CN"/>
              <a:t>DLC</a:t>
            </a:r>
            <a:endParaRPr lang="en-US" altLang="zh-CN"/>
          </a:p>
        </p:txBody>
      </p:sp>
      <p:sp>
        <p:nvSpPr>
          <p:cNvPr id="8" name="内容占位符 2"/>
          <p:cNvSpPr>
            <a:spLocks noGrp="1"/>
          </p:cNvSpPr>
          <p:nvPr>
            <p:custDataLst>
              <p:tags r:id="rId1"/>
            </p:custDataLst>
          </p:nvPr>
        </p:nvSpPr>
        <p:spPr>
          <a:xfrm>
            <a:off x="840105" y="2135505"/>
            <a:ext cx="716343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a:cs typeface="微软雅黑" panose="020B0503020204020204" charset="-122"/>
            </a:endParaRPr>
          </a:p>
        </p:txBody>
      </p:sp>
      <p:sp>
        <p:nvSpPr>
          <p:cNvPr id="9" name="内容占位符 2"/>
          <p:cNvSpPr>
            <a:spLocks noGrp="1"/>
          </p:cNvSpPr>
          <p:nvPr>
            <p:custDataLst>
              <p:tags r:id="rId2"/>
            </p:custDataLst>
          </p:nvPr>
        </p:nvSpPr>
        <p:spPr>
          <a:xfrm>
            <a:off x="385445" y="2187575"/>
            <a:ext cx="6728460"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cs typeface="微软雅黑" panose="020B0503020204020204" charset="-122"/>
              </a:rPr>
              <a:t>标准库（Standard Library）是一组在编程语言中提供常用功能和工具的软件库。在C语言中，标准库是由C标准委员会定义的，它包含了一系列的头文件和函数，提供了许多常见的操作和功能，如输入输出、字符串处理、内存管理、数学运算等。</a:t>
            </a:r>
            <a:endParaRPr lang="zh-CN">
              <a:cs typeface="微软雅黑" panose="020B0503020204020204" charset="-122"/>
            </a:endParaRPr>
          </a:p>
          <a:p>
            <a:r>
              <a:rPr lang="zh-CN">
                <a:cs typeface="微软雅黑" panose="020B0503020204020204" charset="-122"/>
              </a:rPr>
              <a:t>官方</a:t>
            </a:r>
            <a:r>
              <a:rPr lang="en-US" altLang="zh-CN">
                <a:cs typeface="微软雅黑" panose="020B0503020204020204" charset="-122"/>
              </a:rPr>
              <a:t>DLC</a:t>
            </a:r>
            <a:endParaRPr lang="zh-CN" altLang="en-US">
              <a:cs typeface="微软雅黑" panose="020B0503020204020204" charset="-122"/>
            </a:endParaRPr>
          </a:p>
        </p:txBody>
      </p:sp>
      <p:pic>
        <p:nvPicPr>
          <p:cNvPr id="10" name="图片 9"/>
          <p:cNvPicPr>
            <a:picLocks noChangeAspect="1"/>
          </p:cNvPicPr>
          <p:nvPr>
            <p:custDataLst>
              <p:tags r:id="rId3"/>
            </p:custDataLst>
          </p:nvPr>
        </p:nvPicPr>
        <p:blipFill>
          <a:blip r:embed="rId4"/>
          <a:stretch>
            <a:fillRect/>
          </a:stretch>
        </p:blipFill>
        <p:spPr>
          <a:xfrm>
            <a:off x="7424420" y="1818640"/>
            <a:ext cx="3607435" cy="4642485"/>
          </a:xfrm>
          <a:prstGeom prst="rect">
            <a:avLst/>
          </a:prstGeom>
        </p:spPr>
      </p:pic>
      <p:pic>
        <p:nvPicPr>
          <p:cNvPr id="12" name="图片 11"/>
          <p:cNvPicPr>
            <a:picLocks noChangeAspect="1"/>
          </p:cNvPicPr>
          <p:nvPr>
            <p:custDataLst>
              <p:tags r:id="rId5"/>
            </p:custDataLst>
          </p:nvPr>
        </p:nvPicPr>
        <p:blipFill>
          <a:blip r:embed="rId6"/>
          <a:stretch>
            <a:fillRect/>
          </a:stretch>
        </p:blipFill>
        <p:spPr>
          <a:xfrm>
            <a:off x="2917825" y="3768090"/>
            <a:ext cx="4196080" cy="2908935"/>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第三方库</a:t>
            </a:r>
            <a:r>
              <a:rPr lang="en-US" altLang="zh-CN"/>
              <a:t>——</a:t>
            </a:r>
            <a:r>
              <a:rPr lang="zh-CN" altLang="en-US"/>
              <a:t>社区模组</a:t>
            </a:r>
            <a:endParaRPr lang="zh-CN" altLang="en-US"/>
          </a:p>
        </p:txBody>
      </p:sp>
      <p:pic>
        <p:nvPicPr>
          <p:cNvPr id="4" name="内容占位符 3"/>
          <p:cNvPicPr>
            <a:picLocks noChangeAspect="1"/>
          </p:cNvPicPr>
          <p:nvPr>
            <p:ph sz="half" idx="2"/>
            <p:custDataLst>
              <p:tags r:id="rId1"/>
            </p:custDataLst>
          </p:nvPr>
        </p:nvPicPr>
        <p:blipFill>
          <a:blip r:embed="rId2"/>
          <a:stretch>
            <a:fillRect/>
          </a:stretch>
        </p:blipFill>
        <p:spPr>
          <a:xfrm>
            <a:off x="7173595" y="2039620"/>
            <a:ext cx="4445635" cy="4140200"/>
          </a:xfrm>
          <a:prstGeom prst="rect">
            <a:avLst/>
          </a:prstGeom>
        </p:spPr>
      </p:pic>
      <p:sp>
        <p:nvSpPr>
          <p:cNvPr id="9" name="内容占位符 2"/>
          <p:cNvSpPr>
            <a:spLocks noGrp="1"/>
          </p:cNvSpPr>
          <p:nvPr>
            <p:custDataLst>
              <p:tags r:id="rId3"/>
            </p:custDataLst>
          </p:nvPr>
        </p:nvSpPr>
        <p:spPr>
          <a:xfrm>
            <a:off x="385445" y="2187575"/>
            <a:ext cx="5914390"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cs typeface="微软雅黑" panose="020B0503020204020204" charset="-122"/>
              </a:rPr>
              <a:t>第三方库（Third-party library）是由独立的开发者或组织创建和维护的软件库，它们不是编程语言的标准库的一部分。第三方库通常提供了额外的功能和工具，以扩展编程语言的能力，使开发者能够更快速、更方便地开发应用程序。</a:t>
            </a:r>
            <a:endParaRPr lang="zh-CN">
              <a:cs typeface="微软雅黑" panose="020B0503020204020204" charset="-122"/>
            </a:endParaRPr>
          </a:p>
          <a:p>
            <a:endParaRPr lang="zh-CN" altLang="en-US">
              <a:cs typeface="微软雅黑" panose="020B0503020204020204" charset="-122"/>
            </a:endParaRPr>
          </a:p>
          <a:p>
            <a:r>
              <a:rPr lang="zh-CN" altLang="en-US">
                <a:cs typeface="微软雅黑" panose="020B0503020204020204" charset="-122"/>
              </a:rPr>
              <a:t>社区模组</a:t>
            </a:r>
            <a:endParaRPr lang="zh-CN" altLang="en-US">
              <a:cs typeface="微软雅黑" panose="020B0503020204020204"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主函数</a:t>
            </a:r>
            <a:r>
              <a:rPr lang="en-US" altLang="zh-CN"/>
              <a:t>: main</a:t>
            </a:r>
            <a:endParaRPr lang="en-US" altLang="zh-CN"/>
          </a:p>
        </p:txBody>
      </p:sp>
      <p:sp>
        <p:nvSpPr>
          <p:cNvPr id="3" name="内容占位符 2"/>
          <p:cNvSpPr>
            <a:spLocks noGrp="1"/>
          </p:cNvSpPr>
          <p:nvPr>
            <p:ph sz="half" idx="2"/>
          </p:nvPr>
        </p:nvSpPr>
        <p:spPr/>
        <p:txBody>
          <a:bodyPr/>
          <a:p>
            <a:r>
              <a:rPr lang="zh-CN" altLang="en-US"/>
              <a:t>简单的</a:t>
            </a:r>
            <a:r>
              <a:rPr lang="en-US" altLang="zh-CN"/>
              <a:t>main</a:t>
            </a:r>
            <a:r>
              <a:rPr lang="zh-CN" altLang="en-US"/>
              <a:t>函数形式：</a:t>
            </a:r>
            <a:endParaRPr lang="zh-CN" altLang="en-US"/>
          </a:p>
          <a:p>
            <a:pPr lvl="1"/>
            <a:r>
              <a:rPr lang="en-US" altLang="zh-CN" sz="1800"/>
              <a:t>int main(void)</a:t>
            </a:r>
            <a:endParaRPr lang="zh-CN" altLang="en-US"/>
          </a:p>
          <a:p>
            <a:r>
              <a:rPr lang="zh-CN" altLang="en-US"/>
              <a:t>要让 main 函数接受参数，请使用以下语句： </a:t>
            </a:r>
            <a:endParaRPr lang="zh-CN" altLang="en-US"/>
          </a:p>
          <a:p>
            <a:pPr lvl="1"/>
            <a:r>
              <a:rPr lang="zh-CN" altLang="en-US"/>
              <a:t>int main (int argc, char *argv[]) </a:t>
            </a:r>
            <a:endParaRPr lang="zh-CN" altLang="en-US"/>
          </a:p>
          <a:p>
            <a:r>
              <a:rPr lang="zh-CN" altLang="en-US"/>
              <a:t>这是什么意思？ </a:t>
            </a:r>
            <a:endParaRPr lang="zh-CN" altLang="en-US"/>
          </a:p>
          <a:p>
            <a:pPr lvl="1"/>
            <a:r>
              <a:rPr lang="zh-CN" altLang="en-US"/>
              <a:t>argc 将包含命令行上的字符串数量（可执行文件计为 1，每个参数加 1）。 这里 argc 是 </a:t>
            </a:r>
            <a:r>
              <a:rPr lang="en-US" altLang="zh-CN"/>
              <a:t>2</a:t>
            </a:r>
            <a:endParaRPr lang="zh-CN" altLang="en-US"/>
          </a:p>
          <a:p>
            <a:pPr lvl="2"/>
            <a:r>
              <a:rPr lang="en-US" altLang="zh-CN"/>
              <a:t>$ touch a.txt</a:t>
            </a:r>
            <a:r>
              <a:rPr lang="zh-CN" altLang="en-US"/>
              <a:t> </a:t>
            </a:r>
            <a:endParaRPr lang="zh-CN" altLang="en-US"/>
          </a:p>
          <a:p>
            <a:pPr lvl="1"/>
            <a:r>
              <a:rPr lang="zh-CN" altLang="en-US"/>
              <a:t>argv 是一个指向数组的</a:t>
            </a:r>
            <a:r>
              <a:rPr lang="zh-CN" altLang="en-US" b="1"/>
              <a:t>指针</a:t>
            </a:r>
            <a:r>
              <a:rPr lang="zh-CN" altLang="en-US"/>
              <a:t>，该数组包含字符串形式的参数（下一讲会介绍指针）。</a:t>
            </a:r>
            <a:endParaRPr lang="zh-CN" alt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 </a:t>
            </a:r>
            <a:r>
              <a:rPr lang="zh-CN" altLang="en-US"/>
              <a:t>基本变量类型</a:t>
            </a:r>
            <a:endParaRPr lang="zh-CN" altLang="en-US"/>
          </a:p>
        </p:txBody>
      </p:sp>
      <p:sp>
        <p:nvSpPr>
          <p:cNvPr id="3" name="内容占位符 2"/>
          <p:cNvSpPr>
            <a:spLocks noGrp="1"/>
          </p:cNvSpPr>
          <p:nvPr>
            <p:ph sz="half" idx="2"/>
          </p:nvPr>
        </p:nvSpPr>
        <p:spPr/>
        <p:txBody>
          <a:bodyPr/>
          <a:p>
            <a:r>
              <a:rPr lang="zh-CN" altLang="en-US"/>
              <a:t>必须声明变量的类型 </a:t>
            </a:r>
            <a:endParaRPr lang="zh-CN" altLang="en-US"/>
          </a:p>
          <a:p>
            <a:pPr lvl="1"/>
            <a:r>
              <a:rPr lang="zh-CN" altLang="en-US"/>
              <a:t>强变量类型</a:t>
            </a:r>
            <a:r>
              <a:rPr lang="en-US" altLang="zh-CN"/>
              <a:t>——</a:t>
            </a:r>
            <a:r>
              <a:rPr lang="zh-CN" altLang="en-US"/>
              <a:t>类型不能更改。 例如</a:t>
            </a:r>
            <a:r>
              <a:rPr lang="en-US" altLang="zh-CN"/>
              <a:t>. int var</a:t>
            </a:r>
            <a:r>
              <a:rPr lang="zh-CN" altLang="en-US"/>
              <a:t> = 2;</a:t>
            </a:r>
            <a:endParaRPr lang="zh-CN" altLang="en-US"/>
          </a:p>
          <a:p>
            <a:pPr marL="0" lvl="0" indent="0">
              <a:buNone/>
            </a:pPr>
            <a:endParaRPr lang="zh-CN" altLang="en-US"/>
          </a:p>
        </p:txBody>
      </p:sp>
      <p:sp>
        <p:nvSpPr>
          <p:cNvPr id="4" name="文本框 3"/>
          <p:cNvSpPr txBox="1"/>
          <p:nvPr/>
        </p:nvSpPr>
        <p:spPr>
          <a:xfrm>
            <a:off x="1155700" y="3179445"/>
            <a:ext cx="864870" cy="398780"/>
          </a:xfrm>
          <a:prstGeom prst="rect">
            <a:avLst/>
          </a:prstGeom>
          <a:noFill/>
        </p:spPr>
        <p:txBody>
          <a:bodyPr wrap="square" rtlCol="0">
            <a:spAutoFit/>
          </a:bodyPr>
          <a:p>
            <a:r>
              <a:rPr lang="zh-CN" altLang="en-US" sz="2000">
                <a:cs typeface="微软雅黑" panose="020B0503020204020204" charset="-122"/>
              </a:rPr>
              <a:t>类型</a:t>
            </a:r>
            <a:endParaRPr lang="zh-CN" altLang="en-US" sz="2000">
              <a:cs typeface="微软雅黑" panose="020B0503020204020204" charset="-122"/>
            </a:endParaRPr>
          </a:p>
        </p:txBody>
      </p:sp>
      <p:sp>
        <p:nvSpPr>
          <p:cNvPr id="5" name="文本框 4"/>
          <p:cNvSpPr txBox="1"/>
          <p:nvPr>
            <p:custDataLst>
              <p:tags r:id="rId1"/>
            </p:custDataLst>
          </p:nvPr>
        </p:nvSpPr>
        <p:spPr>
          <a:xfrm>
            <a:off x="5380355" y="3179445"/>
            <a:ext cx="864870" cy="398780"/>
          </a:xfrm>
          <a:prstGeom prst="rect">
            <a:avLst/>
          </a:prstGeom>
          <a:noFill/>
        </p:spPr>
        <p:txBody>
          <a:bodyPr wrap="square" rtlCol="0">
            <a:spAutoFit/>
          </a:bodyPr>
          <a:p>
            <a:r>
              <a:rPr lang="zh-CN" altLang="en-US" sz="2000">
                <a:cs typeface="微软雅黑" panose="020B0503020204020204" charset="-122"/>
              </a:rPr>
              <a:t>描述</a:t>
            </a:r>
            <a:endParaRPr lang="zh-CN" altLang="en-US" sz="2000">
              <a:cs typeface="微软雅黑" panose="020B0503020204020204" charset="-122"/>
            </a:endParaRPr>
          </a:p>
        </p:txBody>
      </p:sp>
      <p:sp>
        <p:nvSpPr>
          <p:cNvPr id="6" name="文本框 5"/>
          <p:cNvSpPr txBox="1"/>
          <p:nvPr>
            <p:custDataLst>
              <p:tags r:id="rId2"/>
            </p:custDataLst>
          </p:nvPr>
        </p:nvSpPr>
        <p:spPr>
          <a:xfrm>
            <a:off x="9604375" y="3179445"/>
            <a:ext cx="864870" cy="398780"/>
          </a:xfrm>
          <a:prstGeom prst="rect">
            <a:avLst/>
          </a:prstGeom>
          <a:noFill/>
        </p:spPr>
        <p:txBody>
          <a:bodyPr wrap="square" rtlCol="0">
            <a:spAutoFit/>
          </a:bodyPr>
          <a:p>
            <a:r>
              <a:rPr lang="zh-CN" altLang="en-US" sz="2000">
                <a:cs typeface="微软雅黑" panose="020B0503020204020204" charset="-122"/>
              </a:rPr>
              <a:t>例子</a:t>
            </a:r>
            <a:endParaRPr lang="zh-CN" altLang="en-US" sz="2000">
              <a:cs typeface="微软雅黑" panose="020B0503020204020204" charset="-122"/>
            </a:endParaRPr>
          </a:p>
        </p:txBody>
      </p:sp>
      <p:sp>
        <p:nvSpPr>
          <p:cNvPr id="8" name="文本框 7"/>
          <p:cNvSpPr txBox="1"/>
          <p:nvPr/>
        </p:nvSpPr>
        <p:spPr>
          <a:xfrm>
            <a:off x="840105" y="3773170"/>
            <a:ext cx="1905000" cy="2584450"/>
          </a:xfrm>
          <a:prstGeom prst="rect">
            <a:avLst/>
          </a:prstGeom>
          <a:noFill/>
        </p:spPr>
        <p:txBody>
          <a:bodyPr wrap="square" rtlCol="0">
            <a:spAutoFit/>
          </a:bodyPr>
          <a:p>
            <a:pPr marL="285750" indent="-285750">
              <a:buFont typeface="微软雅黑" panose="020B0503020204020204" charset="-122"/>
              <a:buChar char="•"/>
            </a:pPr>
            <a:r>
              <a:rPr lang="en-US" altLang="zh-CN">
                <a:cs typeface="微软雅黑" panose="020B0503020204020204" charset="-122"/>
              </a:rPr>
              <a:t>char</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int</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unsigned int</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short</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long</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long long</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float </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double</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etc.</a:t>
            </a:r>
            <a:endParaRPr lang="en-US" altLang="zh-CN">
              <a:cs typeface="微软雅黑" panose="020B0503020204020204" charset="-122"/>
            </a:endParaRPr>
          </a:p>
        </p:txBody>
      </p:sp>
      <p:sp>
        <p:nvSpPr>
          <p:cNvPr id="9" name="文本框 8"/>
          <p:cNvSpPr txBox="1"/>
          <p:nvPr>
            <p:custDataLst>
              <p:tags r:id="rId3"/>
            </p:custDataLst>
          </p:nvPr>
        </p:nvSpPr>
        <p:spPr>
          <a:xfrm>
            <a:off x="2540635" y="3773170"/>
            <a:ext cx="6543675" cy="2021840"/>
          </a:xfrm>
          <a:prstGeom prst="rect">
            <a:avLst/>
          </a:prstGeom>
          <a:noFill/>
        </p:spPr>
        <p:txBody>
          <a:bodyPr wrap="square" rtlCol="0">
            <a:noAutofit/>
          </a:bodyPr>
          <a:p>
            <a:pPr marL="285750" indent="-285750">
              <a:buFont typeface="微软雅黑" panose="020B0503020204020204" charset="-122"/>
              <a:buChar char="•"/>
            </a:pPr>
            <a:r>
              <a:rPr lang="en-US" altLang="zh-CN">
                <a:cs typeface="微软雅黑" panose="020B0503020204020204" charset="-122"/>
              </a:rPr>
              <a:t>8</a:t>
            </a:r>
            <a:r>
              <a:rPr lang="zh-CN" altLang="en-US">
                <a:cs typeface="微软雅黑" panose="020B0503020204020204" charset="-122"/>
              </a:rPr>
              <a:t>位，</a:t>
            </a:r>
            <a:r>
              <a:rPr lang="en-US" altLang="zh-CN">
                <a:cs typeface="微软雅黑" panose="020B0503020204020204" charset="-122"/>
              </a:rPr>
              <a:t>ASCII</a:t>
            </a:r>
            <a:endParaRPr lang="zh-CN" altLang="en-US">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16 位</a:t>
            </a:r>
            <a:r>
              <a:rPr lang="zh-CN" altLang="en-US">
                <a:cs typeface="微软雅黑" panose="020B0503020204020204" charset="-122"/>
                <a:sym typeface="+mn-ea"/>
              </a:rPr>
              <a:t>，一般为</a:t>
            </a:r>
            <a:r>
              <a:rPr lang="en-US" altLang="zh-CN">
                <a:cs typeface="微软雅黑" panose="020B0503020204020204" charset="-122"/>
                <a:sym typeface="+mn-ea"/>
              </a:rPr>
              <a:t>32</a:t>
            </a:r>
            <a:r>
              <a:rPr lang="zh-CN" altLang="en-US">
                <a:cs typeface="微软雅黑" panose="020B0503020204020204" charset="-122"/>
                <a:sym typeface="+mn-ea"/>
              </a:rPr>
              <a:t>位</a:t>
            </a:r>
            <a:endParaRPr lang="en-US" altLang="zh-CN">
              <a:cs typeface="微软雅黑" panose="020B0503020204020204" charset="-122"/>
            </a:endParaRPr>
          </a:p>
          <a:p>
            <a:pPr marL="285750" indent="-285750">
              <a:buFont typeface="微软雅黑" panose="020B0503020204020204" charset="-122"/>
              <a:buChar char="•"/>
            </a:pPr>
            <a:r>
              <a:rPr lang="zh-CN">
                <a:cs typeface="微软雅黑" panose="020B0503020204020204" charset="-122"/>
              </a:rPr>
              <a:t>整数值（正、</a:t>
            </a:r>
            <a:r>
              <a:rPr lang="en-US" altLang="zh-CN">
                <a:cs typeface="微软雅黑" panose="020B0503020204020204" charset="-122"/>
              </a:rPr>
              <a:t>0</a:t>
            </a:r>
            <a:r>
              <a:rPr lang="zh-CN">
                <a:cs typeface="微软雅黑" panose="020B0503020204020204" charset="-122"/>
              </a:rPr>
              <a:t>）</a:t>
            </a:r>
            <a:endParaRPr 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16 位</a:t>
            </a:r>
            <a:r>
              <a:rPr lang="zh-CN" altLang="en-US">
                <a:cs typeface="微软雅黑" panose="020B0503020204020204" charset="-122"/>
                <a:sym typeface="+mn-ea"/>
              </a:rPr>
              <a:t>，一般为</a:t>
            </a:r>
            <a:r>
              <a:rPr lang="en-US" altLang="zh-CN">
                <a:cs typeface="微软雅黑" panose="020B0503020204020204" charset="-122"/>
                <a:sym typeface="+mn-ea"/>
              </a:rPr>
              <a:t>16</a:t>
            </a:r>
            <a:r>
              <a:rPr lang="zh-CN" altLang="en-US">
                <a:cs typeface="微软雅黑" panose="020B0503020204020204" charset="-122"/>
                <a:sym typeface="+mn-ea"/>
              </a:rPr>
              <a:t>位</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32 位</a:t>
            </a:r>
            <a:r>
              <a:rPr lang="zh-CN" altLang="en-US">
                <a:cs typeface="微软雅黑" panose="020B0503020204020204" charset="-122"/>
                <a:sym typeface="+mn-ea"/>
              </a:rPr>
              <a:t>，一般为</a:t>
            </a:r>
            <a:r>
              <a:rPr lang="en-US" altLang="zh-CN">
                <a:cs typeface="微软雅黑" panose="020B0503020204020204" charset="-122"/>
                <a:sym typeface="+mn-ea"/>
              </a:rPr>
              <a:t>32</a:t>
            </a:r>
            <a:r>
              <a:rPr lang="zh-CN" altLang="en-US">
                <a:cs typeface="微软雅黑" panose="020B0503020204020204" charset="-122"/>
                <a:sym typeface="+mn-ea"/>
              </a:rPr>
              <a:t>位</a:t>
            </a:r>
            <a:endParaRPr lang="zh-CN" altLang="en-US">
              <a:cs typeface="微软雅黑" panose="020B0503020204020204" charset="-122"/>
              <a:sym typeface="+mn-ea"/>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32 位</a:t>
            </a:r>
            <a:r>
              <a:rPr lang="zh-CN" altLang="en-US">
                <a:cs typeface="微软雅黑" panose="020B0503020204020204" charset="-122"/>
                <a:sym typeface="+mn-ea"/>
              </a:rPr>
              <a:t>，一般为</a:t>
            </a:r>
            <a:r>
              <a:rPr lang="en-US" altLang="zh-CN">
                <a:cs typeface="微软雅黑" panose="020B0503020204020204" charset="-122"/>
                <a:sym typeface="+mn-ea"/>
              </a:rPr>
              <a:t>64</a:t>
            </a:r>
            <a:r>
              <a:rPr lang="zh-CN" altLang="en-US">
                <a:cs typeface="微软雅黑" panose="020B0503020204020204" charset="-122"/>
                <a:sym typeface="+mn-ea"/>
              </a:rPr>
              <a:t>位</a:t>
            </a:r>
            <a:endParaRPr lang="en-US" altLang="zh-CN">
              <a:cs typeface="微软雅黑" panose="020B0503020204020204" charset="-122"/>
            </a:endParaRPr>
          </a:p>
          <a:p>
            <a:pPr marL="285750" indent="-285750">
              <a:buFont typeface="微软雅黑" panose="020B0503020204020204" charset="-122"/>
              <a:buChar char="•"/>
            </a:pPr>
            <a:r>
              <a:rPr lang="zh-CN" altLang="en-US">
                <a:cs typeface="微软雅黑" panose="020B0503020204020204" charset="-122"/>
              </a:rPr>
              <a:t>单精度浮点数，</a:t>
            </a:r>
            <a:r>
              <a:rPr lang="en-US" altLang="zh-CN">
                <a:cs typeface="微软雅黑" panose="020B0503020204020204" charset="-122"/>
              </a:rPr>
              <a:t>32</a:t>
            </a:r>
            <a:r>
              <a:rPr lang="zh-CN" altLang="en-US">
                <a:cs typeface="微软雅黑" panose="020B0503020204020204" charset="-122"/>
              </a:rPr>
              <a:t>位，</a:t>
            </a:r>
            <a:r>
              <a:rPr lang="en-US" altLang="zh-CN">
                <a:cs typeface="微软雅黑" panose="020B0503020204020204" charset="-122"/>
              </a:rPr>
              <a:t>IEEE 754</a:t>
            </a:r>
            <a:endParaRPr lang="zh-CN" altLang="en-US">
              <a:cs typeface="微软雅黑" panose="020B0503020204020204" charset="-122"/>
            </a:endParaRPr>
          </a:p>
          <a:p>
            <a:pPr marL="285750" indent="-285750">
              <a:buFont typeface="微软雅黑" panose="020B0503020204020204" charset="-122"/>
              <a:buChar char="•"/>
            </a:pPr>
            <a:r>
              <a:rPr lang="zh-CN" altLang="en-US">
                <a:cs typeface="微软雅黑" panose="020B0503020204020204" charset="-122"/>
              </a:rPr>
              <a:t>双精度浮点数，</a:t>
            </a:r>
            <a:r>
              <a:rPr lang="en-US" altLang="zh-CN">
                <a:cs typeface="微软雅黑" panose="020B0503020204020204" charset="-122"/>
              </a:rPr>
              <a:t>64</a:t>
            </a:r>
            <a:r>
              <a:rPr lang="zh-CN" altLang="en-US">
                <a:cs typeface="微软雅黑" panose="020B0503020204020204" charset="-122"/>
              </a:rPr>
              <a:t>位，</a:t>
            </a:r>
            <a:r>
              <a:rPr lang="en-US" altLang="zh-CN">
                <a:cs typeface="微软雅黑" panose="020B0503020204020204" charset="-122"/>
              </a:rPr>
              <a:t>IEEE 754</a:t>
            </a:r>
            <a:endParaRPr lang="en-US" altLang="zh-CN">
              <a:cs typeface="微软雅黑" panose="020B0503020204020204" charset="-122"/>
            </a:endParaRPr>
          </a:p>
        </p:txBody>
      </p:sp>
      <p:sp>
        <p:nvSpPr>
          <p:cNvPr id="10" name="文本框 9"/>
          <p:cNvSpPr txBox="1"/>
          <p:nvPr>
            <p:custDataLst>
              <p:tags r:id="rId4"/>
            </p:custDataLst>
          </p:nvPr>
        </p:nvSpPr>
        <p:spPr>
          <a:xfrm>
            <a:off x="8604250" y="3773170"/>
            <a:ext cx="3354070" cy="2861310"/>
          </a:xfrm>
          <a:prstGeom prst="rect">
            <a:avLst/>
          </a:prstGeom>
          <a:noFill/>
        </p:spPr>
        <p:txBody>
          <a:bodyPr wrap="square" rtlCol="0">
            <a:spAutoFit/>
          </a:bodyPr>
          <a:p>
            <a:pPr marL="285750" indent="-285750">
              <a:buFont typeface="微软雅黑" panose="020B0503020204020204" charset="-122"/>
              <a:buChar char="•"/>
            </a:pPr>
            <a:r>
              <a:rPr lang="en-US" altLang="zh-CN">
                <a:cs typeface="微软雅黑" panose="020B0503020204020204" charset="-122"/>
              </a:rPr>
              <a:t>‘a’, ‘A’, ‘\n’, 12</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78, -217, 0x2E</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0, 6, 35102</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-8, 32767</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78, -217, 301713123194</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31705192721092512</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0.0, 3.14, 6.02e3</a:t>
            </a:r>
            <a:endParaRPr lang="en-US" altLang="zh-CN">
              <a:cs typeface="微软雅黑" panose="020B0503020204020204" charset="-122"/>
              <a:sym typeface="+mn-ea"/>
            </a:endParaRPr>
          </a:p>
          <a:p>
            <a:pPr marL="285750" indent="-285750">
              <a:buFont typeface="微软雅黑" panose="020B0503020204020204" charset="-122"/>
              <a:buChar char="•"/>
            </a:pPr>
            <a:r>
              <a:rPr lang="en-US" altLang="zh-CN">
                <a:cs typeface="微软雅黑" panose="020B0503020204020204" charset="-122"/>
                <a:sym typeface="+mn-ea"/>
              </a:rPr>
              <a:t>^</a:t>
            </a:r>
            <a:endParaRPr lang="en-US" altLang="zh-CN">
              <a:cs typeface="微软雅黑" panose="020B0503020204020204" charset="-122"/>
            </a:endParaRPr>
          </a:p>
          <a:p>
            <a:pPr marL="285750" indent="-285750">
              <a:buFont typeface="微软雅黑" panose="020B0503020204020204" charset="-122"/>
              <a:buChar char="•"/>
            </a:pPr>
            <a:endParaRPr lang="en-US" altLang="zh-CN">
              <a:cs typeface="微软雅黑" panose="020B0503020204020204" charset="-122"/>
            </a:endParaRPr>
          </a:p>
          <a:p>
            <a:pPr marL="285750" indent="-285750">
              <a:buFont typeface="微软雅黑" panose="020B0503020204020204" charset="-122"/>
              <a:buChar char="•"/>
            </a:pPr>
            <a:endParaRPr lang="en-US" altLang="zh-CN">
              <a:cs typeface="微软雅黑" panose="020B0503020204020204"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类型的本质</a:t>
            </a:r>
            <a:endParaRPr lang="zh-CN" altLang="en-US"/>
          </a:p>
        </p:txBody>
      </p:sp>
      <p:sp>
        <p:nvSpPr>
          <p:cNvPr id="3" name="内容占位符 2"/>
          <p:cNvSpPr>
            <a:spLocks noGrp="1"/>
          </p:cNvSpPr>
          <p:nvPr>
            <p:ph sz="half" idx="2"/>
          </p:nvPr>
        </p:nvSpPr>
        <p:spPr/>
        <p:txBody>
          <a:bodyPr/>
          <a:p>
            <a:r>
              <a:rPr lang="zh-CN" altLang="en-US"/>
              <a:t>类型的本质是对二进制串的不同理解方式</a:t>
            </a:r>
            <a:endParaRPr lang="zh-CN" altLang="en-US"/>
          </a:p>
          <a:p>
            <a:pPr lvl="1" algn="l"/>
            <a:r>
              <a:rPr lang="zh-CN" altLang="en-US" strike="sngStrike" dirty="0">
                <a:latin typeface="微软雅黑" panose="020B0503020204020204" charset="-122"/>
                <a:ea typeface="微软雅黑" panose="020B0503020204020204" charset="-122"/>
                <a:sym typeface="+mn-ea"/>
              </a:rPr>
              <a:t>计算机中本只有</a:t>
            </a:r>
            <a:r>
              <a:rPr lang="en-US" altLang="zh-CN" strike="sngStrike" dirty="0">
                <a:latin typeface="微软雅黑" panose="020B0503020204020204" charset="-122"/>
                <a:ea typeface="微软雅黑" panose="020B0503020204020204" charset="-122"/>
                <a:sym typeface="+mn-ea"/>
              </a:rPr>
              <a:t>0</a:t>
            </a:r>
            <a:r>
              <a:rPr lang="zh-CN" altLang="en-US" strike="sngStrike" dirty="0">
                <a:latin typeface="微软雅黑" panose="020B0503020204020204" charset="-122"/>
                <a:ea typeface="微软雅黑" panose="020B0503020204020204" charset="-122"/>
                <a:sym typeface="+mn-ea"/>
              </a:rPr>
              <a:t>和</a:t>
            </a:r>
            <a:r>
              <a:rPr lang="en-US" altLang="zh-CN" strike="sngStrike" dirty="0">
                <a:latin typeface="微软雅黑" panose="020B0503020204020204" charset="-122"/>
                <a:ea typeface="微软雅黑" panose="020B0503020204020204" charset="-122"/>
                <a:sym typeface="+mn-ea"/>
              </a:rPr>
              <a:t>1</a:t>
            </a:r>
            <a:r>
              <a:rPr lang="zh-CN" altLang="en-US" strike="sngStrike" dirty="0">
                <a:latin typeface="微软雅黑" panose="020B0503020204020204" charset="-122"/>
                <a:ea typeface="微软雅黑" panose="020B0503020204020204" charset="-122"/>
                <a:sym typeface="+mn-ea"/>
              </a:rPr>
              <a:t>，理解的方式多了，便成了数据类型</a:t>
            </a:r>
            <a:endParaRPr lang="zh-CN" altLang="en-US" strike="sngStrike" dirty="0">
              <a:latin typeface="微软雅黑" panose="020B0503020204020204" charset="-122"/>
              <a:ea typeface="微软雅黑" panose="020B0503020204020204" charset="-122"/>
              <a:sym typeface="+mn-ea"/>
            </a:endParaRPr>
          </a:p>
          <a:p>
            <a:pPr lvl="1" algn="l"/>
            <a:endParaRPr lang="zh-CN" altLang="en-US"/>
          </a:p>
          <a:p>
            <a:pPr lvl="0" algn="l"/>
            <a:endParaRPr lang="zh-CN" altLang="en-US"/>
          </a:p>
          <a:p>
            <a:pPr lvl="0" algn="l"/>
            <a:r>
              <a:rPr lang="zh-CN" altLang="en-US"/>
              <a:t>https://godbolt.org/z/bP1rbWTae</a:t>
            </a:r>
            <a:endParaRPr lang="zh-CN" altLang="en-US"/>
          </a:p>
        </p:txBody>
      </p:sp>
      <p:pic>
        <p:nvPicPr>
          <p:cNvPr id="4" name="图片 3"/>
          <p:cNvPicPr>
            <a:picLocks noChangeAspect="1"/>
          </p:cNvPicPr>
          <p:nvPr/>
        </p:nvPicPr>
        <p:blipFill>
          <a:blip r:embed="rId1"/>
          <a:stretch>
            <a:fillRect/>
          </a:stretch>
        </p:blipFill>
        <p:spPr>
          <a:xfrm>
            <a:off x="3818255" y="2113915"/>
            <a:ext cx="7579360" cy="38169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 中的常量</a:t>
            </a:r>
            <a:endParaRPr lang="zh-CN" altLang="en-US"/>
          </a:p>
        </p:txBody>
      </p:sp>
      <p:sp>
        <p:nvSpPr>
          <p:cNvPr id="3" name="内容占位符 2"/>
          <p:cNvSpPr>
            <a:spLocks noGrp="1"/>
          </p:cNvSpPr>
          <p:nvPr>
            <p:ph sz="half" idx="2"/>
          </p:nvPr>
        </p:nvSpPr>
        <p:spPr/>
        <p:txBody>
          <a:bodyPr/>
          <a:p>
            <a:r>
              <a:rPr lang="zh-CN" altLang="en-US"/>
              <a:t>常量在声明中被分配一次类型值； 在程序的整个执行过程中，值不能改变 </a:t>
            </a:r>
            <a:endParaRPr lang="zh-CN" altLang="en-US"/>
          </a:p>
          <a:p>
            <a:pPr lvl="1"/>
            <a:r>
              <a:rPr lang="zh-CN" altLang="en-US"/>
              <a:t>const float </a:t>
            </a:r>
            <a:r>
              <a:rPr lang="en-US"/>
              <a:t>GOLDEN</a:t>
            </a:r>
            <a:r>
              <a:rPr lang="zh-CN" altLang="en-US"/>
              <a:t>_</a:t>
            </a:r>
            <a:r>
              <a:rPr lang="en-US" altLang="zh-CN"/>
              <a:t>RATIO</a:t>
            </a:r>
            <a:r>
              <a:rPr lang="zh-CN" altLang="en-US"/>
              <a:t> = 1.618; </a:t>
            </a:r>
            <a:endParaRPr lang="zh-CN" altLang="en-US"/>
          </a:p>
          <a:p>
            <a:pPr lvl="1"/>
            <a:r>
              <a:rPr lang="en-US" altLang="zh-CN"/>
              <a:t>const </a:t>
            </a:r>
            <a:r>
              <a:rPr lang="zh-CN" altLang="en-US"/>
              <a:t>int </a:t>
            </a:r>
            <a:r>
              <a:rPr lang="en-US" altLang="zh-CN"/>
              <a:t>DAYS_IN_WEEK</a:t>
            </a:r>
            <a:r>
              <a:rPr lang="zh-CN" altLang="en-US"/>
              <a:t> = 7; </a:t>
            </a:r>
            <a:endParaRPr lang="zh-CN" altLang="en-US"/>
          </a:p>
          <a:p>
            <a:pPr lvl="1"/>
            <a:r>
              <a:rPr lang="zh-CN" altLang="en-US"/>
              <a:t>const double </a:t>
            </a:r>
            <a:r>
              <a:rPr lang="en-US" altLang="zh-CN"/>
              <a:t>THE_LAW</a:t>
            </a:r>
            <a:r>
              <a:rPr lang="zh-CN" altLang="en-US"/>
              <a:t> = 2.99792458e8; </a:t>
            </a:r>
            <a:endParaRPr lang="zh-CN" altLang="en-US"/>
          </a:p>
          <a:p>
            <a:pPr lvl="1"/>
            <a:r>
              <a:rPr lang="zh-CN" altLang="en-US"/>
              <a:t>您可以拥有任何基本C变量类型的常量版本。 </a:t>
            </a:r>
            <a:endParaRPr lang="zh-CN" altLang="en-US"/>
          </a:p>
          <a:p>
            <a:endParaRPr lang="zh-CN"/>
          </a:p>
          <a:p>
            <a:r>
              <a:rPr lang="zh-CN"/>
              <a:t>宏定义</a:t>
            </a:r>
            <a:endParaRPr lang="zh-CN"/>
          </a:p>
          <a:p>
            <a:pPr lvl="1"/>
            <a:r>
              <a:rPr lang="zh-CN"/>
              <a:t>本质是预处理器的文本替换</a:t>
            </a:r>
            <a:endParaRPr lang="zh-CN"/>
          </a:p>
          <a:p>
            <a:pPr lvl="1"/>
            <a:r>
              <a:rPr lang="en-US" altLang="zh-CN"/>
              <a:t>#define MAXLENGTH 1000</a:t>
            </a:r>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什么是</a:t>
            </a:r>
            <a:r>
              <a:rPr lang="en-US" altLang="zh-CN"/>
              <a:t>“</a:t>
            </a:r>
            <a:r>
              <a:rPr lang="zh-CN" altLang="en-US"/>
              <a:t>抽象</a:t>
            </a:r>
            <a:r>
              <a:rPr lang="en-US" altLang="zh-CN"/>
              <a:t>”</a:t>
            </a:r>
            <a:endParaRPr lang="en-US" altLang="zh-CN"/>
          </a:p>
        </p:txBody>
      </p:sp>
      <p:sp>
        <p:nvSpPr>
          <p:cNvPr id="3" name="文本占位符 2"/>
          <p:cNvSpPr>
            <a:spLocks noGrp="1"/>
          </p:cNvSpPr>
          <p:nvPr>
            <p:ph type="body" idx="1"/>
          </p:nvPr>
        </p:nvSpPr>
        <p:spPr>
          <a:xfrm>
            <a:off x="831850" y="2187575"/>
            <a:ext cx="10097770" cy="4320540"/>
          </a:xfrm>
        </p:spPr>
        <p:txBody>
          <a:bodyPr>
            <a:noAutofit/>
          </a:bodyPr>
          <a:p>
            <a:pPr marL="285750" indent="-285750">
              <a:buFont typeface="微软雅黑" panose="020B0503020204020204" charset="-122"/>
              <a:buChar char="•"/>
            </a:pPr>
            <a:r>
              <a:rPr lang="zh-CN" altLang="en-US" sz="1800"/>
              <a:t>定义：计算机科学抽象思维是指在计算机科学领域中，将</a:t>
            </a:r>
            <a:r>
              <a:rPr lang="zh-CN" altLang="en-US" sz="1800" b="1">
                <a:solidFill>
                  <a:schemeClr val="tx1"/>
                </a:solidFill>
              </a:rPr>
              <a:t>复杂</a:t>
            </a:r>
            <a:r>
              <a:rPr lang="zh-CN" altLang="en-US" sz="1800"/>
              <a:t>的问题或概念通过</a:t>
            </a:r>
            <a:r>
              <a:rPr lang="zh-CN" altLang="en-US" sz="1800" b="1"/>
              <a:t>抽象化的方式</a:t>
            </a:r>
            <a:r>
              <a:rPr lang="zh-CN" altLang="en-US" sz="1800"/>
              <a:t>进行处理和表达的能力。它是计算机科学家在解决问题、设计算法和构建系统时所使用的一种思维方式。</a:t>
            </a:r>
            <a:endParaRPr lang="zh-CN" altLang="en-US" sz="1800"/>
          </a:p>
          <a:p>
            <a:pPr marL="285750" indent="-285750">
              <a:buFont typeface="微软雅黑" panose="020B0503020204020204" charset="-122"/>
              <a:buChar char="•"/>
            </a:pPr>
            <a:r>
              <a:rPr lang="zh-CN" altLang="en-US" sz="1800"/>
              <a:t>为什么需要抽象：通过抽象可以帮助我们更好地理解和解决问题，提高代码的可读性、可维护性和可重用性。通过抽象，我们可以构建更高效、灵活和可扩展的系统。</a:t>
            </a:r>
            <a:endParaRPr lang="zh-CN" altLang="en-US" sz="1800"/>
          </a:p>
          <a:p>
            <a:pPr marL="285750" indent="-285750">
              <a:buFont typeface="微软雅黑" panose="020B0503020204020204" charset="-122"/>
              <a:buChar char="•"/>
            </a:pPr>
            <a:r>
              <a:rPr lang="zh-CN" altLang="en-US" sz="1800"/>
              <a:t>解决问题过程的抽象</a:t>
            </a:r>
            <a:endParaRPr lang="zh-CN" altLang="en-US" sz="1800"/>
          </a:p>
          <a:p>
            <a:pPr marL="285750" indent="-285750">
              <a:buFont typeface="微软雅黑" panose="020B0503020204020204" charset="-122"/>
              <a:buChar char="•"/>
            </a:pPr>
            <a:endParaRPr lang="zh-CN" altLang="en-US" sz="1800"/>
          </a:p>
          <a:p>
            <a:pPr marL="285750" indent="-285750">
              <a:buFont typeface="微软雅黑" panose="020B0503020204020204" charset="-122"/>
              <a:buChar char="•"/>
            </a:pPr>
            <a:endParaRPr lang="zh-CN" altLang="en-US" sz="1800"/>
          </a:p>
          <a:p>
            <a:pPr marL="285750" indent="-285750">
              <a:buFont typeface="微软雅黑" panose="020B0503020204020204" charset="-122"/>
              <a:buChar char="•"/>
            </a:pPr>
            <a:endParaRPr lang="zh-CN" altLang="en-US" sz="1800"/>
          </a:p>
          <a:p>
            <a:pPr marL="285750" indent="-285750">
              <a:buFont typeface="微软雅黑" panose="020B0503020204020204" charset="-122"/>
              <a:buChar char="•"/>
            </a:pPr>
            <a:r>
              <a:rPr lang="zh-CN" altLang="en-US" sz="1800"/>
              <a:t>编程语言的抽象</a:t>
            </a:r>
            <a:endParaRPr lang="zh-CN" altLang="en-US" sz="1800"/>
          </a:p>
          <a:p>
            <a:pPr marL="742950" lvl="1" indent="-285750">
              <a:buFont typeface="微软雅黑" panose="020B0503020204020204" charset="-122"/>
              <a:buChar char="•"/>
            </a:pPr>
            <a:r>
              <a:rPr lang="zh-CN" altLang="en-US" sz="1600">
                <a:solidFill>
                  <a:schemeClr val="tx1"/>
                </a:solidFill>
              </a:rPr>
              <a:t>高级编程语言（</a:t>
            </a:r>
            <a:r>
              <a:rPr lang="en-US" altLang="zh-CN" sz="1600">
                <a:solidFill>
                  <a:schemeClr val="tx1"/>
                </a:solidFill>
              </a:rPr>
              <a:t>C</a:t>
            </a:r>
            <a:r>
              <a:rPr lang="zh-CN" altLang="en-US" sz="1600">
                <a:solidFill>
                  <a:schemeClr val="tx1"/>
                </a:solidFill>
              </a:rPr>
              <a:t>、</a:t>
            </a:r>
            <a:r>
              <a:rPr lang="en-US" altLang="zh-CN" sz="1600">
                <a:solidFill>
                  <a:schemeClr val="tx1"/>
                </a:solidFill>
              </a:rPr>
              <a:t>C++</a:t>
            </a:r>
            <a:r>
              <a:rPr lang="zh-CN" altLang="en-US" sz="1600">
                <a:solidFill>
                  <a:schemeClr val="tx1"/>
                </a:solidFill>
              </a:rPr>
              <a:t>、</a:t>
            </a:r>
            <a:r>
              <a:rPr lang="en-US" altLang="zh-CN" sz="1600">
                <a:solidFill>
                  <a:schemeClr val="tx1"/>
                </a:solidFill>
              </a:rPr>
              <a:t>Java</a:t>
            </a:r>
            <a:r>
              <a:rPr lang="zh-CN" altLang="en-US" sz="1600">
                <a:solidFill>
                  <a:schemeClr val="tx1"/>
                </a:solidFill>
              </a:rPr>
              <a:t>、</a:t>
            </a:r>
            <a:r>
              <a:rPr lang="en-US" altLang="zh-CN" sz="1600">
                <a:solidFill>
                  <a:schemeClr val="tx1"/>
                </a:solidFill>
              </a:rPr>
              <a:t>Go</a:t>
            </a:r>
            <a:r>
              <a:rPr lang="zh-CN" altLang="en-US" sz="1600">
                <a:solidFill>
                  <a:schemeClr val="tx1"/>
                </a:solidFill>
              </a:rPr>
              <a:t>、</a:t>
            </a:r>
            <a:r>
              <a:rPr lang="en-US" altLang="zh-CN" sz="1600">
                <a:solidFill>
                  <a:schemeClr val="tx1"/>
                </a:solidFill>
              </a:rPr>
              <a:t>Rust</a:t>
            </a:r>
            <a:r>
              <a:rPr lang="zh-CN" altLang="en-US" sz="1600">
                <a:solidFill>
                  <a:schemeClr val="tx1"/>
                </a:solidFill>
              </a:rPr>
              <a:t>、</a:t>
            </a:r>
            <a:r>
              <a:rPr lang="en-US" altLang="zh-CN" sz="1600">
                <a:solidFill>
                  <a:schemeClr val="tx1"/>
                </a:solidFill>
              </a:rPr>
              <a:t>Python...</a:t>
            </a:r>
            <a:r>
              <a:rPr lang="zh-CN" altLang="en-US" sz="1600">
                <a:solidFill>
                  <a:schemeClr val="tx1"/>
                </a:solidFill>
              </a:rPr>
              <a:t>）</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汇编语言</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机器语言</a:t>
            </a:r>
            <a:endParaRPr lang="zh-CN" altLang="en-US" sz="1600">
              <a:solidFill>
                <a:schemeClr val="tx1"/>
              </a:solidFill>
            </a:endParaRPr>
          </a:p>
        </p:txBody>
      </p:sp>
      <p:pic>
        <p:nvPicPr>
          <p:cNvPr id="100" name="图片 99"/>
          <p:cNvPicPr/>
          <p:nvPr/>
        </p:nvPicPr>
        <p:blipFill>
          <a:blip r:embed="rId1"/>
          <a:stretch>
            <a:fillRect/>
          </a:stretch>
        </p:blipFill>
        <p:spPr>
          <a:xfrm>
            <a:off x="6514465" y="405765"/>
            <a:ext cx="839470" cy="864235"/>
          </a:xfrm>
          <a:prstGeom prst="rect">
            <a:avLst/>
          </a:prstGeom>
          <a:noFill/>
          <a:ln w="9525">
            <a:noFill/>
          </a:ln>
        </p:spPr>
      </p:pic>
      <p:pic>
        <p:nvPicPr>
          <p:cNvPr id="102" name="图片 101"/>
          <p:cNvPicPr/>
          <p:nvPr/>
        </p:nvPicPr>
        <p:blipFill>
          <a:blip r:embed="rId2"/>
          <a:stretch>
            <a:fillRect/>
          </a:stretch>
        </p:blipFill>
        <p:spPr>
          <a:xfrm>
            <a:off x="1233805" y="4036060"/>
            <a:ext cx="3384550" cy="116459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strips(downLeft)">
                                      <p:cBhvr>
                                        <p:cTn id="7" dur="500"/>
                                        <p:tgtEl>
                                          <p:spTgt spid="3">
                                            <p:txEl>
                                              <p:pRg st="0" end="0"/>
                                            </p:txEl>
                                          </p:spTgt>
                                        </p:tgtEl>
                                      </p:cBhvr>
                                    </p:animEffect>
                                  </p:childTnLst>
                                </p:cTn>
                              </p:par>
                            </p:childTnLst>
                          </p:cTn>
                        </p:par>
                        <p:par>
                          <p:cTn id="8" fill="hold">
                            <p:stCondLst>
                              <p:cond delay="500"/>
                            </p:stCondLst>
                            <p:childTnLst>
                              <p:par>
                                <p:cTn id="9" presetID="18" presetClass="entr" presetSubtype="12"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strips(downLeft)">
                                      <p:cBhvr>
                                        <p:cTn id="11" dur="500"/>
                                        <p:tgtEl>
                                          <p:spTgt spid="3">
                                            <p:txEl>
                                              <p:pRg st="1" end="1"/>
                                            </p:txEl>
                                          </p:spTgt>
                                        </p:tgtEl>
                                      </p:cBhvr>
                                    </p:animEffect>
                                  </p:childTnLst>
                                </p:cTn>
                              </p:par>
                            </p:childTnLst>
                          </p:cTn>
                        </p:par>
                        <p:par>
                          <p:cTn id="12" fill="hold">
                            <p:stCondLst>
                              <p:cond delay="1000"/>
                            </p:stCondLst>
                            <p:childTnLst>
                              <p:par>
                                <p:cTn id="13" presetID="18" presetClass="entr" presetSubtype="12"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strips(downLeft)">
                                      <p:cBhvr>
                                        <p:cTn id="15" dur="500"/>
                                        <p:tgtEl>
                                          <p:spTgt spid="3">
                                            <p:txEl>
                                              <p:pRg st="2" end="2"/>
                                            </p:txEl>
                                          </p:spTgt>
                                        </p:tgtEl>
                                      </p:cBhvr>
                                    </p:animEffect>
                                  </p:childTnLst>
                                </p:cTn>
                              </p:par>
                            </p:childTnLst>
                          </p:cTn>
                        </p:par>
                        <p:par>
                          <p:cTn id="16" fill="hold">
                            <p:stCondLst>
                              <p:cond delay="1500"/>
                            </p:stCondLst>
                            <p:childTnLst>
                              <p:par>
                                <p:cTn id="17" presetID="18" presetClass="entr" presetSubtype="12" fill="hold" grpId="0" nodeType="after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strips(downLeft)">
                                      <p:cBhvr>
                                        <p:cTn id="19" dur="500"/>
                                        <p:tgtEl>
                                          <p:spTgt spid="3">
                                            <p:txEl>
                                              <p:pRg st="6" end="6"/>
                                            </p:txEl>
                                          </p:spTgt>
                                        </p:tgtEl>
                                      </p:cBhvr>
                                    </p:animEffect>
                                  </p:childTnLst>
                                </p:cTn>
                              </p:par>
                              <p:par>
                                <p:cTn id="20" presetID="18" presetClass="entr" presetSubtype="12" fill="hold" grpId="0" nodeType="with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strips(downLeft)">
                                      <p:cBhvr>
                                        <p:cTn id="22" dur="500"/>
                                        <p:tgtEl>
                                          <p:spTgt spid="3">
                                            <p:txEl>
                                              <p:pRg st="7" end="7"/>
                                            </p:txEl>
                                          </p:spTgt>
                                        </p:tgtEl>
                                      </p:cBhvr>
                                    </p:animEffect>
                                  </p:childTnLst>
                                </p:cTn>
                              </p:par>
                              <p:par>
                                <p:cTn id="23" presetID="18" presetClass="entr" presetSubtype="12"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animEffect transition="in" filter="strips(downLeft)">
                                      <p:cBhvr>
                                        <p:cTn id="25" dur="500"/>
                                        <p:tgtEl>
                                          <p:spTgt spid="3">
                                            <p:txEl>
                                              <p:pRg st="8" end="8"/>
                                            </p:txEl>
                                          </p:spTgt>
                                        </p:tgtEl>
                                      </p:cBhvr>
                                    </p:animEffect>
                                  </p:childTnLst>
                                </p:cTn>
                              </p:par>
                              <p:par>
                                <p:cTn id="26" presetID="18" presetClass="entr" presetSubtype="12" fill="hold" grpId="0" nodeType="withEffect">
                                  <p:stCondLst>
                                    <p:cond delay="0"/>
                                  </p:stCondLst>
                                  <p:childTnLst>
                                    <p:set>
                                      <p:cBhvr>
                                        <p:cTn id="27" dur="1" fill="hold">
                                          <p:stCondLst>
                                            <p:cond delay="0"/>
                                          </p:stCondLst>
                                        </p:cTn>
                                        <p:tgtEl>
                                          <p:spTgt spid="3">
                                            <p:txEl>
                                              <p:pRg st="9" end="9"/>
                                            </p:txEl>
                                          </p:spTgt>
                                        </p:tgtEl>
                                        <p:attrNameLst>
                                          <p:attrName>style.visibility</p:attrName>
                                        </p:attrNameLst>
                                      </p:cBhvr>
                                      <p:to>
                                        <p:strVal val="visible"/>
                                      </p:to>
                                    </p:set>
                                    <p:animEffect transition="in" filter="strips(downLeft)">
                                      <p:cBhvr>
                                        <p:cTn id="28" dur="500"/>
                                        <p:tgtEl>
                                          <p:spTgt spid="3">
                                            <p:txEl>
                                              <p:pRg st="9" end="9"/>
                                            </p:txEl>
                                          </p:spTgt>
                                        </p:tgtEl>
                                      </p:cBhvr>
                                    </p:animEffect>
                                  </p:childTnLst>
                                </p:cTn>
                              </p:par>
                              <p:par>
                                <p:cTn id="29" presetID="18" presetClass="entr" presetSubtype="12" fill="hold" nodeType="withEffect">
                                  <p:stCondLst>
                                    <p:cond delay="0"/>
                                  </p:stCondLst>
                                  <p:childTnLst>
                                    <p:set>
                                      <p:cBhvr>
                                        <p:cTn id="30" dur="1" fill="hold">
                                          <p:stCondLst>
                                            <p:cond delay="0"/>
                                          </p:stCondLst>
                                        </p:cTn>
                                        <p:tgtEl>
                                          <p:spTgt spid="102"/>
                                        </p:tgtEl>
                                        <p:attrNameLst>
                                          <p:attrName>style.visibility</p:attrName>
                                        </p:attrNameLst>
                                      </p:cBhvr>
                                      <p:to>
                                        <p:strVal val="visible"/>
                                      </p:to>
                                    </p:set>
                                    <p:animEffect transition="in" filter="strips(downLeft)">
                                      <p:cBhvr>
                                        <p:cTn id="31"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 </a:t>
            </a:r>
            <a:r>
              <a:rPr lang="zh-CN" altLang="en-US"/>
              <a:t>运算符</a:t>
            </a:r>
            <a:endParaRPr lang="zh-CN" altLang="en-US"/>
          </a:p>
        </p:txBody>
      </p:sp>
      <p:sp>
        <p:nvSpPr>
          <p:cNvPr id="3" name="内容占位符 2"/>
          <p:cNvSpPr>
            <a:spLocks noGrp="1"/>
          </p:cNvSpPr>
          <p:nvPr>
            <p:ph sz="half" idx="2"/>
          </p:nvPr>
        </p:nvSpPr>
        <p:spPr>
          <a:xfrm>
            <a:off x="840105" y="1943100"/>
            <a:ext cx="4577080" cy="4596130"/>
          </a:xfrm>
        </p:spPr>
        <p:txBody>
          <a:bodyPr/>
          <a:p>
            <a:r>
              <a:rPr lang="zh-CN" altLang="en-US"/>
              <a:t>算术：+、-、*、/、% </a:t>
            </a:r>
            <a:endParaRPr lang="zh-CN" altLang="en-US"/>
          </a:p>
          <a:p>
            <a:r>
              <a:rPr lang="zh-CN" altLang="en-US"/>
              <a:t>赋值：= </a:t>
            </a:r>
            <a:endParaRPr lang="zh-CN" altLang="en-US"/>
          </a:p>
          <a:p>
            <a:pPr lvl="1"/>
            <a:r>
              <a:rPr lang="zh-CN" altLang="en-US"/>
              <a:t>type var_name; ⇒ 变量声明 </a:t>
            </a:r>
            <a:endParaRPr lang="zh-CN" altLang="en-US"/>
          </a:p>
          <a:p>
            <a:pPr lvl="1"/>
            <a:r>
              <a:rPr lang="en-US" altLang="zh-CN"/>
              <a:t>type </a:t>
            </a:r>
            <a:r>
              <a:rPr lang="zh-CN" altLang="en-US"/>
              <a:t>var_name = var_value; ⇒ 初始化 </a:t>
            </a:r>
            <a:endParaRPr lang="zh-CN" altLang="en-US"/>
          </a:p>
          <a:p>
            <a:r>
              <a:rPr lang="zh-CN" altLang="en-US"/>
              <a:t>扩充赋值：+=、-=、*=、/=、%= &amp;=、|=、^=、&lt;&lt;=、&gt;&gt;= </a:t>
            </a:r>
            <a:endParaRPr lang="zh-CN" altLang="en-US"/>
          </a:p>
          <a:p>
            <a:r>
              <a:rPr lang="zh-CN" altLang="en-US"/>
              <a:t>按位逻辑：~、&amp;、|、^ </a:t>
            </a:r>
            <a:endParaRPr lang="zh-CN" altLang="en-US"/>
          </a:p>
          <a:p>
            <a:r>
              <a:rPr lang="zh-CN" altLang="en-US"/>
              <a:t>按位移位 : &lt;&lt;、 &gt;&gt; </a:t>
            </a:r>
            <a:endParaRPr lang="zh-CN" altLang="en-US"/>
          </a:p>
          <a:p>
            <a:r>
              <a:rPr lang="zh-CN" altLang="en-US"/>
              <a:t>布尔逻辑: !、&amp;&amp;、|| </a:t>
            </a:r>
            <a:endParaRPr lang="zh-CN" altLang="en-US"/>
          </a:p>
          <a:p>
            <a:r>
              <a:rPr lang="zh-CN" altLang="en-US">
                <a:sym typeface="+mn-ea"/>
              </a:rPr>
              <a:t>相等性测试：==、!= </a:t>
            </a:r>
            <a:endParaRPr lang="zh-CN" altLang="en-US"/>
          </a:p>
          <a:p>
            <a:endParaRPr lang="zh-CN" altLang="en-US"/>
          </a:p>
        </p:txBody>
      </p:sp>
      <p:sp>
        <p:nvSpPr>
          <p:cNvPr id="4" name="内容占位符 2"/>
          <p:cNvSpPr>
            <a:spLocks noGrp="1"/>
          </p:cNvSpPr>
          <p:nvPr>
            <p:custDataLst>
              <p:tags r:id="rId1"/>
            </p:custDataLst>
          </p:nvPr>
        </p:nvSpPr>
        <p:spPr>
          <a:xfrm>
            <a:off x="6235065" y="1943100"/>
            <a:ext cx="4577080" cy="459613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cs typeface="微软雅黑" panose="020B0503020204020204" charset="-122"/>
                <a:sym typeface="+mn-ea"/>
              </a:rPr>
              <a:t>子表达式分组：(、) </a:t>
            </a:r>
            <a:endParaRPr lang="zh-CN" altLang="en-US">
              <a:cs typeface="微软雅黑" panose="020B0503020204020204" charset="-122"/>
            </a:endParaRPr>
          </a:p>
          <a:p>
            <a:r>
              <a:rPr lang="zh-CN" altLang="en-US">
                <a:cs typeface="微软雅黑" panose="020B0503020204020204" charset="-122"/>
                <a:sym typeface="+mn-ea"/>
              </a:rPr>
              <a:t>顺序关系：&lt;、&lt;=、&gt;、&gt;= </a:t>
            </a:r>
            <a:endParaRPr lang="zh-CN" altLang="en-US">
              <a:cs typeface="微软雅黑" panose="020B0503020204020204" charset="-122"/>
            </a:endParaRPr>
          </a:p>
          <a:p>
            <a:r>
              <a:rPr lang="zh-CN" altLang="en-US">
                <a:cs typeface="微软雅黑" panose="020B0503020204020204" charset="-122"/>
                <a:sym typeface="+mn-ea"/>
              </a:rPr>
              <a:t>递增/递减：++、-</a:t>
            </a:r>
            <a:r>
              <a:rPr lang="en-US" altLang="zh-CN">
                <a:cs typeface="微软雅黑" panose="020B0503020204020204" charset="-122"/>
                <a:sym typeface="+mn-ea"/>
              </a:rPr>
              <a:t>-</a:t>
            </a:r>
            <a:endParaRPr lang="zh-CN" altLang="en-US">
              <a:cs typeface="微软雅黑" panose="020B0503020204020204" charset="-122"/>
            </a:endParaRPr>
          </a:p>
          <a:p>
            <a:r>
              <a:rPr lang="zh-CN" altLang="en-US">
                <a:cs typeface="微软雅黑" panose="020B0503020204020204" charset="-122"/>
                <a:sym typeface="+mn-ea"/>
              </a:rPr>
              <a:t>成员访问：.、→ 、</a:t>
            </a:r>
            <a:r>
              <a:rPr lang="en-US" altLang="zh-CN">
                <a:cs typeface="微软雅黑" panose="020B0503020204020204" charset="-122"/>
                <a:sym typeface="+mn-ea"/>
              </a:rPr>
              <a:t>[</a:t>
            </a:r>
            <a:r>
              <a:rPr lang="zh-CN" altLang="en-US">
                <a:cs typeface="微软雅黑" panose="020B0503020204020204" charset="-122"/>
                <a:sym typeface="+mn-ea"/>
              </a:rPr>
              <a:t>、</a:t>
            </a:r>
            <a:r>
              <a:rPr lang="en-US" altLang="zh-CN">
                <a:cs typeface="微软雅黑" panose="020B0503020204020204" charset="-122"/>
                <a:sym typeface="+mn-ea"/>
              </a:rPr>
              <a:t>]</a:t>
            </a:r>
            <a:endParaRPr lang="zh-CN" altLang="en-US">
              <a:cs typeface="微软雅黑" panose="020B0503020204020204" charset="-122"/>
            </a:endParaRPr>
          </a:p>
          <a:p>
            <a:r>
              <a:rPr lang="zh-CN" altLang="en-US">
                <a:cs typeface="微软雅黑" panose="020B0503020204020204" charset="-122"/>
                <a:sym typeface="+mn-ea"/>
              </a:rPr>
              <a:t>三元运算符 </a:t>
            </a:r>
            <a:endParaRPr lang="zh-CN" altLang="en-US">
              <a:cs typeface="微软雅黑" panose="020B0503020204020204" charset="-122"/>
            </a:endParaRPr>
          </a:p>
          <a:p>
            <a:pPr lvl="1"/>
            <a:r>
              <a:rPr lang="zh-CN" altLang="en-US" sz="2000">
                <a:cs typeface="微软雅黑" panose="020B0503020204020204" charset="-122"/>
                <a:sym typeface="+mn-ea"/>
              </a:rPr>
              <a:t>expr ? true_ret : false_ret</a:t>
            </a:r>
            <a:endParaRPr lang="zh-CN" altLang="en-US" sz="2000">
              <a:cs typeface="微软雅黑" panose="020B0503020204020204" charset="-122"/>
              <a:sym typeface="+mn-ea"/>
            </a:endParaRPr>
          </a:p>
          <a:p>
            <a:pPr lvl="0"/>
            <a:r>
              <a:rPr lang="zh-CN" altLang="en-US" sz="2220">
                <a:cs typeface="微软雅黑" panose="020B0503020204020204" charset="-122"/>
                <a:sym typeface="+mn-ea"/>
              </a:rPr>
              <a:t>取地址运算符：</a:t>
            </a:r>
            <a:r>
              <a:rPr lang="en-US" altLang="zh-CN" sz="2220">
                <a:cs typeface="微软雅黑" panose="020B0503020204020204" charset="-122"/>
                <a:sym typeface="+mn-ea"/>
              </a:rPr>
              <a:t>&amp;</a:t>
            </a:r>
            <a:endParaRPr lang="en-US" altLang="zh-CN" sz="2220">
              <a:cs typeface="微软雅黑" panose="020B0503020204020204" charset="-122"/>
              <a:sym typeface="+mn-ea"/>
            </a:endParaRPr>
          </a:p>
          <a:p>
            <a:pPr lvl="0"/>
            <a:r>
              <a:rPr lang="zh-CN" altLang="en-US" sz="2220">
                <a:cs typeface="微软雅黑" panose="020B0503020204020204" charset="-122"/>
                <a:sym typeface="+mn-ea"/>
              </a:rPr>
              <a:t>解引用运算符：</a:t>
            </a:r>
            <a:r>
              <a:rPr lang="en-US" altLang="zh-CN" sz="2220">
                <a:cs typeface="微软雅黑" panose="020B0503020204020204" charset="-122"/>
                <a:sym typeface="+mn-ea"/>
              </a:rPr>
              <a:t>*</a:t>
            </a:r>
            <a:endParaRPr lang="en-US" altLang="zh-CN" sz="2220">
              <a:cs typeface="微软雅黑" panose="020B0503020204020204" charset="-122"/>
              <a:sym typeface="+mn-ea"/>
            </a:endParaRPr>
          </a:p>
          <a:p>
            <a:pPr lvl="0"/>
            <a:r>
              <a:rPr lang="zh-CN" altLang="en-US" sz="2220">
                <a:cs typeface="微软雅黑" panose="020B0503020204020204" charset="-122"/>
                <a:sym typeface="+mn-ea"/>
              </a:rPr>
              <a:t>类型转换运算符：</a:t>
            </a:r>
            <a:r>
              <a:rPr lang="en-US" altLang="zh-CN" sz="2220">
                <a:cs typeface="微软雅黑" panose="020B0503020204020204" charset="-122"/>
                <a:sym typeface="+mn-ea"/>
              </a:rPr>
              <a:t>(type)</a:t>
            </a:r>
            <a:endParaRPr lang="en-US" altLang="zh-CN" sz="2220">
              <a:cs typeface="微软雅黑" panose="020B0503020204020204" charset="-122"/>
              <a:sym typeface="+mn-ea"/>
            </a:endParaRPr>
          </a:p>
          <a:p>
            <a:pPr lvl="0"/>
            <a:r>
              <a:rPr lang="en-US" altLang="zh-CN" sz="2220">
                <a:cs typeface="微软雅黑" panose="020B0503020204020204" charset="-122"/>
                <a:sym typeface="+mn-ea"/>
              </a:rPr>
              <a:t>sizeof</a:t>
            </a:r>
            <a:endParaRPr lang="en-US" altLang="zh-CN" sz="2220">
              <a:cs typeface="微软雅黑" panose="020B0503020204020204" charset="-122"/>
              <a:sym typeface="+mn-ea"/>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布尔逻辑</a:t>
            </a:r>
            <a:endParaRPr lang="zh-CN" altLang="en-US"/>
          </a:p>
        </p:txBody>
      </p:sp>
      <p:sp>
        <p:nvSpPr>
          <p:cNvPr id="3" name="内容占位符 2"/>
          <p:cNvSpPr>
            <a:spLocks noGrp="1"/>
          </p:cNvSpPr>
          <p:nvPr>
            <p:ph sz="half" idx="2"/>
          </p:nvPr>
        </p:nvSpPr>
        <p:spPr/>
        <p:txBody>
          <a:bodyPr/>
          <a:p>
            <a:r>
              <a:rPr lang="zh-CN" altLang="en-US"/>
              <a:t>C 中什么计算结果为 FALSE？ </a:t>
            </a:r>
            <a:endParaRPr lang="zh-CN" altLang="en-US"/>
          </a:p>
          <a:p>
            <a:pPr lvl="1"/>
            <a:r>
              <a:rPr lang="zh-CN" altLang="en-US"/>
              <a:t>0 </a:t>
            </a:r>
            <a:endParaRPr lang="zh-CN" altLang="en-US"/>
          </a:p>
          <a:p>
            <a:pPr lvl="1"/>
            <a:r>
              <a:rPr lang="zh-CN" altLang="en-US"/>
              <a:t>NULL（指针，下一讲的内容） </a:t>
            </a:r>
            <a:endParaRPr lang="zh-CN" altLang="en-US"/>
          </a:p>
          <a:p>
            <a:pPr lvl="1"/>
            <a:r>
              <a:rPr lang="zh-CN" altLang="en-US"/>
              <a:t>假值表达式（例如 1 == 2） </a:t>
            </a:r>
            <a:endParaRPr lang="zh-CN" altLang="en-US"/>
          </a:p>
          <a:p>
            <a:r>
              <a:rPr lang="zh-CN" altLang="en-US"/>
              <a:t>C 中什么计算结果为 TRUE？</a:t>
            </a:r>
            <a:endParaRPr lang="zh-CN" altLang="en-US"/>
          </a:p>
          <a:p>
            <a:pPr lvl="1"/>
            <a:r>
              <a:rPr lang="zh-CN" altLang="en-US"/>
              <a:t>…其他所有内容 </a:t>
            </a:r>
            <a:endParaRPr lang="zh-CN" altLang="en-US"/>
          </a:p>
          <a:p>
            <a:pPr lvl="1"/>
            <a:r>
              <a:rPr lang="zh-CN" altLang="en-US"/>
              <a:t>非零数字 </a:t>
            </a:r>
            <a:endParaRPr lang="zh-CN" altLang="en-US"/>
          </a:p>
          <a:p>
            <a:pPr lvl="1"/>
            <a:r>
              <a:rPr lang="zh-CN" altLang="en-US"/>
              <a:t>非 NULL 的指针 </a:t>
            </a:r>
            <a:endParaRPr lang="zh-CN" altLang="en-US"/>
          </a:p>
          <a:p>
            <a:pPr lvl="1"/>
            <a:r>
              <a:rPr lang="zh-CN" altLang="en-US"/>
              <a:t>真值语句（例如 1 == 1） </a:t>
            </a:r>
            <a:endParaRPr lang="zh-CN" altLang="en-US"/>
          </a:p>
          <a:p>
            <a:r>
              <a:rPr lang="en-US" altLang="zh-CN"/>
              <a:t>t</a:t>
            </a:r>
            <a:r>
              <a:rPr lang="zh-CN" altLang="en-US"/>
              <a:t>rue 和 </a:t>
            </a:r>
            <a:r>
              <a:rPr lang="en-US" altLang="zh-CN"/>
              <a:t>f</a:t>
            </a:r>
            <a:r>
              <a:rPr lang="zh-CN" altLang="en-US"/>
              <a:t>alse 仅当包含 stdbool.h（标准布尔）标头时才能使用 </a:t>
            </a:r>
            <a:endParaRPr lang="zh-CN" altLang="en-US"/>
          </a:p>
          <a:p>
            <a:pPr lvl="1"/>
            <a:r>
              <a:rPr lang="zh-CN" altLang="en-US"/>
              <a:t>#include &lt;stdbool .h&gt;</a:t>
            </a:r>
            <a:endParaRPr lang="zh-CN" alt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 中的控制流</a:t>
            </a:r>
            <a:endParaRPr lang="zh-CN" altLang="en-US"/>
          </a:p>
        </p:txBody>
      </p:sp>
      <p:sp>
        <p:nvSpPr>
          <p:cNvPr id="3" name="内容占位符 2"/>
          <p:cNvSpPr>
            <a:spLocks noGrp="1"/>
          </p:cNvSpPr>
          <p:nvPr>
            <p:ph sz="half" idx="2"/>
          </p:nvPr>
        </p:nvSpPr>
        <p:spPr/>
        <p:txBody>
          <a:bodyPr/>
          <a:p>
            <a:r>
              <a:rPr lang="zh-CN" altLang="en-US"/>
              <a:t>语句可以是代码块 {} 或只是一个独立的语句 </a:t>
            </a:r>
            <a:endParaRPr lang="zh-CN" altLang="en-US"/>
          </a:p>
          <a:p>
            <a:r>
              <a:rPr lang="zh-CN" altLang="en-US"/>
              <a:t>if-else </a:t>
            </a:r>
            <a:endParaRPr lang="zh-CN" altLang="en-US"/>
          </a:p>
          <a:p>
            <a:pPr lvl="1"/>
            <a:r>
              <a:rPr lang="zh-CN" altLang="en-US"/>
              <a:t>if (</a:t>
            </a:r>
            <a:r>
              <a:rPr lang="en-US" altLang="zh-CN"/>
              <a:t>expr</a:t>
            </a:r>
            <a:r>
              <a:rPr lang="zh-CN" altLang="en-US"/>
              <a:t>)</a:t>
            </a:r>
            <a:r>
              <a:rPr lang="en-US" altLang="zh-CN"/>
              <a:t> statement</a:t>
            </a:r>
            <a:r>
              <a:rPr lang="zh-CN" altLang="en-US"/>
              <a:t> </a:t>
            </a:r>
            <a:endParaRPr lang="zh-CN" altLang="en-US"/>
          </a:p>
          <a:p>
            <a:pPr lvl="1"/>
            <a:r>
              <a:rPr lang="zh-CN" altLang="en-US"/>
              <a:t>if (x == 0) y++; </a:t>
            </a:r>
            <a:endParaRPr lang="zh-CN" altLang="en-US"/>
          </a:p>
          <a:p>
            <a:pPr lvl="1"/>
            <a:r>
              <a:rPr lang="en-US" altLang="zh-CN"/>
              <a:t>if</a:t>
            </a:r>
            <a:r>
              <a:rPr lang="zh-CN" altLang="en-US"/>
              <a:t> (x == 0) {y++;} </a:t>
            </a:r>
            <a:endParaRPr lang="zh-CN" altLang="en-US"/>
          </a:p>
          <a:p>
            <a:pPr lvl="1"/>
            <a:r>
              <a:rPr lang="en-US" altLang="zh-CN"/>
              <a:t>if</a:t>
            </a:r>
            <a:r>
              <a:rPr lang="zh-CN" altLang="en-US"/>
              <a:t> (x == 0) {y++; j = j + y;} </a:t>
            </a:r>
            <a:endParaRPr lang="zh-CN" altLang="en-US"/>
          </a:p>
          <a:p>
            <a:pPr lvl="1"/>
            <a:r>
              <a:rPr lang="zh-CN" altLang="en-US"/>
              <a:t>if (</a:t>
            </a:r>
            <a:r>
              <a:rPr lang="en-US" altLang="zh-CN"/>
              <a:t>expr)</a:t>
            </a:r>
            <a:r>
              <a:rPr lang="zh-CN" altLang="en-US"/>
              <a:t> </a:t>
            </a:r>
            <a:r>
              <a:rPr lang="en-US" altLang="zh-CN"/>
              <a:t>statement</a:t>
            </a:r>
            <a:r>
              <a:rPr lang="zh-CN" altLang="en-US"/>
              <a:t>1 else </a:t>
            </a:r>
            <a:r>
              <a:rPr lang="en-US" altLang="zh-CN"/>
              <a:t>statement</a:t>
            </a:r>
            <a:r>
              <a:rPr lang="zh-CN" altLang="en-US"/>
              <a:t>2 </a:t>
            </a:r>
            <a:endParaRPr lang="zh-CN" altLang="en-US"/>
          </a:p>
          <a:p>
            <a:pPr lvl="0"/>
            <a:r>
              <a:rPr lang="en-US" altLang="zh-CN" sz="2000"/>
              <a:t>switch case</a:t>
            </a:r>
            <a:endParaRPr lang="zh-CN" altLang="en-US"/>
          </a:p>
          <a:p>
            <a:r>
              <a:rPr lang="zh-CN" altLang="en-US"/>
              <a:t>while </a:t>
            </a:r>
            <a:endParaRPr lang="zh-CN" altLang="en-US"/>
          </a:p>
          <a:p>
            <a:pPr lvl="1"/>
            <a:r>
              <a:rPr lang="zh-CN" altLang="en-US"/>
              <a:t>while (</a:t>
            </a:r>
            <a:r>
              <a:rPr lang="en-US" altLang="zh-CN"/>
              <a:t>expr</a:t>
            </a:r>
            <a:r>
              <a:rPr lang="zh-CN" altLang="en-US"/>
              <a:t>) </a:t>
            </a:r>
            <a:endParaRPr lang="zh-CN" altLang="en-US"/>
          </a:p>
          <a:p>
            <a:r>
              <a:rPr lang="zh-CN" altLang="en-US"/>
              <a:t>for </a:t>
            </a:r>
            <a:endParaRPr lang="zh-CN" altLang="en-US"/>
          </a:p>
          <a:p>
            <a:pPr lvl="1"/>
            <a:r>
              <a:rPr lang="zh-CN" altLang="en-US"/>
              <a:t>for (</a:t>
            </a:r>
            <a:r>
              <a:rPr lang="en-US" altLang="zh-CN"/>
              <a:t>initialize</a:t>
            </a:r>
            <a:r>
              <a:rPr lang="zh-CN" altLang="en-US"/>
              <a:t>;</a:t>
            </a:r>
            <a:r>
              <a:rPr lang="en-US" altLang="zh-CN"/>
              <a:t> check</a:t>
            </a:r>
            <a:r>
              <a:rPr lang="zh-CN" altLang="en-US"/>
              <a:t>;</a:t>
            </a:r>
            <a:r>
              <a:rPr lang="en-US" altLang="zh-CN"/>
              <a:t> update</a:t>
            </a:r>
            <a:r>
              <a:rPr lang="zh-CN" altLang="en-US"/>
              <a:t>)</a:t>
            </a:r>
            <a:r>
              <a:rPr lang="en-US" altLang="zh-CN"/>
              <a:t> statement</a:t>
            </a:r>
            <a:endParaRPr lang="en-US" altLang="zh-CN"/>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函数调用（</a:t>
            </a:r>
            <a:r>
              <a:rPr lang="en-US" altLang="zh-CN"/>
              <a:t>1/2</a:t>
            </a:r>
            <a:r>
              <a:rPr lang="zh-CN" altLang="en-US"/>
              <a:t>）</a:t>
            </a:r>
            <a:endParaRPr lang="zh-CN" altLang="en-US"/>
          </a:p>
        </p:txBody>
      </p:sp>
      <p:sp>
        <p:nvSpPr>
          <p:cNvPr id="3" name="内容占位符 2"/>
          <p:cNvSpPr>
            <a:spLocks noGrp="1"/>
          </p:cNvSpPr>
          <p:nvPr>
            <p:ph sz="half" idx="2"/>
          </p:nvPr>
        </p:nvSpPr>
        <p:spPr/>
        <p:txBody>
          <a:bodyPr/>
          <a:p>
            <a:r>
              <a:rPr lang="zh-CN" altLang="en-US"/>
              <a:t>在编程中，函数是一段可重复使用的代码块，用于执行特定的任务或完成特定的操作。函数可以接受输入参数，并且可以返回一个值或执行一些操作</a:t>
            </a:r>
            <a:endParaRPr lang="zh-CN" altLang="en-US"/>
          </a:p>
          <a:p>
            <a:r>
              <a:rPr lang="zh-CN" altLang="en-US"/>
              <a:t>代码重用</a:t>
            </a:r>
            <a:endParaRPr lang="zh-CN" altLang="en-US"/>
          </a:p>
          <a:p>
            <a:r>
              <a:rPr lang="zh-CN" altLang="en-US"/>
              <a:t>提高代码可读性</a:t>
            </a:r>
            <a:endParaRPr lang="zh-CN" altLang="en-US"/>
          </a:p>
          <a:p>
            <a:r>
              <a:rPr lang="zh-CN" altLang="en-US"/>
              <a:t>提高代码可测试性（单元测试）</a:t>
            </a:r>
            <a:endParaRPr lang="zh-CN" altLang="en-US"/>
          </a:p>
          <a:p>
            <a:r>
              <a:rPr lang="zh-CN" altLang="en-US" sz="2800" b="1"/>
              <a:t>抽象</a:t>
            </a:r>
            <a:endParaRPr lang="zh-CN" altLang="en-US" sz="2800" b="1"/>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函数调用（</a:t>
            </a:r>
            <a:r>
              <a:rPr lang="en-US" altLang="zh-CN">
                <a:sym typeface="+mn-ea"/>
              </a:rPr>
              <a:t>1/2</a:t>
            </a:r>
            <a:r>
              <a:rPr lang="zh-CN" altLang="en-US">
                <a:sym typeface="+mn-ea"/>
              </a:rPr>
              <a:t>）</a:t>
            </a:r>
            <a:endParaRPr lang="zh-CN" altLang="en-US"/>
          </a:p>
        </p:txBody>
      </p:sp>
      <p:pic>
        <p:nvPicPr>
          <p:cNvPr id="10" name="内容占位符 9"/>
          <p:cNvPicPr>
            <a:picLocks noChangeAspect="1"/>
          </p:cNvPicPr>
          <p:nvPr>
            <p:ph sz="half" idx="2"/>
            <p:custDataLst>
              <p:tags r:id="rId1"/>
            </p:custDataLst>
          </p:nvPr>
        </p:nvPicPr>
        <p:blipFill>
          <a:blip r:embed="rId2"/>
          <a:stretch>
            <a:fillRect/>
          </a:stretch>
        </p:blipFill>
        <p:spPr>
          <a:xfrm>
            <a:off x="2625090" y="1833245"/>
            <a:ext cx="7991475" cy="4688205"/>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数组</a:t>
            </a:r>
            <a:endParaRPr lang="zh-CN" altLang="en-US"/>
          </a:p>
        </p:txBody>
      </p:sp>
      <p:sp>
        <p:nvSpPr>
          <p:cNvPr id="3" name="内容占位符 2"/>
          <p:cNvSpPr>
            <a:spLocks noGrp="1"/>
          </p:cNvSpPr>
          <p:nvPr>
            <p:ph sz="half" idx="2"/>
          </p:nvPr>
        </p:nvSpPr>
        <p:spPr/>
        <p:txBody>
          <a:bodyPr/>
          <a:p>
            <a:r>
              <a:rPr lang="zh-CN" altLang="en-US"/>
              <a:t>C语言数组是通过下标索引的一组数据。其中每个元素都有一个唯一的索引，可以通过索引来访问和操作数组中的元素。</a:t>
            </a:r>
            <a:endParaRPr lang="zh-CN" altLang="en-US"/>
          </a:p>
          <a:p>
            <a:pPr lvl="1"/>
            <a:r>
              <a:rPr lang="en-US" altLang="zh-CN"/>
              <a:t>int array[20];</a:t>
            </a:r>
            <a:endParaRPr lang="en-US" altLang="zh-CN"/>
          </a:p>
          <a:p>
            <a:pPr lvl="1"/>
            <a:r>
              <a:rPr lang="zh-CN" altLang="en-US"/>
              <a:t>从</a:t>
            </a:r>
            <a:r>
              <a:rPr lang="en-US" altLang="zh-CN"/>
              <a:t>0</a:t>
            </a:r>
            <a:r>
              <a:rPr lang="zh-CN" altLang="en-US"/>
              <a:t>开始计数</a:t>
            </a:r>
            <a:r>
              <a:rPr lang="en-US" altLang="zh-CN"/>
              <a:t> index ∈ [0, 19]</a:t>
            </a:r>
            <a:endParaRPr lang="en-US" altLang="zh-CN"/>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字符串</a:t>
            </a:r>
            <a:endParaRPr lang="zh-CN" altLang="en-US"/>
          </a:p>
        </p:txBody>
      </p:sp>
      <p:sp>
        <p:nvSpPr>
          <p:cNvPr id="3" name="内容占位符 2"/>
          <p:cNvSpPr>
            <a:spLocks noGrp="1"/>
          </p:cNvSpPr>
          <p:nvPr>
            <p:ph sz="half" idx="2"/>
          </p:nvPr>
        </p:nvSpPr>
        <p:spPr/>
        <p:txBody>
          <a:bodyPr/>
          <a:p>
            <a:r>
              <a:rPr lang="zh-CN" altLang="en-US"/>
              <a:t>以字符</a:t>
            </a:r>
            <a:r>
              <a:rPr lang="en-US" altLang="zh-CN"/>
              <a:t>’\0’</a:t>
            </a:r>
            <a:r>
              <a:rPr lang="zh-CN" altLang="en-US"/>
              <a:t>为结束的一组字符</a:t>
            </a:r>
            <a:endParaRPr lang="zh-CN" alt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Break</a:t>
            </a:r>
            <a:r>
              <a:rPr lang="zh-CN" altLang="en-US"/>
              <a:t>！！！</a:t>
            </a:r>
            <a:endParaRPr lang="zh-CN" altLang="en-US"/>
          </a:p>
        </p:txBody>
      </p:sp>
      <p:pic>
        <p:nvPicPr>
          <p:cNvPr id="3" name="图片 2" descr="821$V5[5M%U)I3TZ`@BQU$M"/>
          <p:cNvPicPr>
            <a:picLocks noChangeAspect="1"/>
          </p:cNvPicPr>
          <p:nvPr>
            <p:custDataLst>
              <p:tags r:id="rId1"/>
            </p:custDataLst>
          </p:nvPr>
        </p:nvPicPr>
        <p:blipFill>
          <a:blip r:embed="rId2"/>
          <a:stretch>
            <a:fillRect/>
          </a:stretch>
        </p:blipFill>
        <p:spPr>
          <a:xfrm>
            <a:off x="3800475" y="1889125"/>
            <a:ext cx="4591050" cy="459105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b="1">
                <a:solidFill>
                  <a:schemeClr val="tx1"/>
                </a:solidFill>
                <a:sym typeface="+mn-ea"/>
              </a:rPr>
              <a:t>动手实操</a:t>
            </a:r>
            <a:endParaRPr lang="zh-CN" altLang="en-US" b="1">
              <a:solidFill>
                <a:schemeClr val="tx1"/>
              </a:solidFill>
            </a:endParaRPr>
          </a:p>
          <a:p>
            <a:pPr marL="0" indent="0">
              <a:buFont typeface="微软雅黑" panose="020B0503020204020204" charset="-122"/>
              <a:buNone/>
            </a:pP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Visual Studio</a:t>
            </a:r>
            <a:endParaRPr lang="en-US" altLang="zh-CN"/>
          </a:p>
        </p:txBody>
      </p:sp>
      <p:sp>
        <p:nvSpPr>
          <p:cNvPr id="3" name="内容占位符 2"/>
          <p:cNvSpPr>
            <a:spLocks noGrp="1"/>
          </p:cNvSpPr>
          <p:nvPr>
            <p:ph sz="half" idx="2"/>
          </p:nvPr>
        </p:nvSpPr>
        <p:spPr/>
        <p:txBody>
          <a:bodyPr/>
          <a:p>
            <a:r>
              <a:rPr lang="zh-CN" altLang="en-US"/>
              <a:t>https://hdu-cs.wiki/3.%E7%BC%96%E7%A8%8B%E6%80%9D%E7%BB%B4%E4%BD%93%E7%B3%BB%E6%9E%84%E5%BB%BA/3.4.2%E7%94%A8%E4%BB%80%E4%B9%88%E5%86%99%20C%20%E8%AF%AD%E8%A8%80</a:t>
            </a:r>
            <a:endParaRPr lang="zh-CN" altLang="en-US"/>
          </a:p>
          <a:p>
            <a:endParaRPr lang="zh-CN" altLang="en-US"/>
          </a:p>
          <a:p>
            <a:r>
              <a:rPr lang="zh-CN" altLang="en-US"/>
              <a:t>基本用法</a:t>
            </a: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解决问题过程的抽象</a:t>
            </a:r>
            <a:endParaRPr lang="zh-CN" altLang="en-US"/>
          </a:p>
        </p:txBody>
      </p:sp>
      <p:sp>
        <p:nvSpPr>
          <p:cNvPr id="3" name="文本占位符 2"/>
          <p:cNvSpPr>
            <a:spLocks noGrp="1"/>
          </p:cNvSpPr>
          <p:nvPr>
            <p:ph type="body" idx="1"/>
          </p:nvPr>
        </p:nvSpPr>
        <p:spPr>
          <a:xfrm>
            <a:off x="1041400" y="2187575"/>
            <a:ext cx="7171690" cy="4093210"/>
          </a:xfrm>
        </p:spPr>
        <p:txBody>
          <a:bodyPr/>
          <a:p>
            <a:pPr marL="285750" indent="-285750">
              <a:buFont typeface="微软雅黑" panose="020B0503020204020204" charset="-122"/>
              <a:buChar char="•"/>
            </a:pPr>
            <a:r>
              <a:rPr lang="zh-CN" altLang="en-US" sz="2400"/>
              <a:t>具体问题的解决方法</a:t>
            </a:r>
            <a:endParaRPr lang="zh-CN" altLang="en-US" sz="2400"/>
          </a:p>
          <a:p>
            <a:pPr marL="285750" indent="-285750">
              <a:buFont typeface="微软雅黑" panose="020B0503020204020204" charset="-122"/>
              <a:buChar char="•"/>
            </a:pPr>
            <a:r>
              <a:rPr lang="zh-CN" altLang="en-US" sz="2400"/>
              <a:t>抽象问题</a:t>
            </a:r>
            <a:endParaRPr lang="zh-CN" altLang="en-US" sz="2400"/>
          </a:p>
          <a:p>
            <a:pPr marL="285750" indent="-285750">
              <a:buFont typeface="微软雅黑" panose="020B0503020204020204" charset="-122"/>
              <a:buChar char="•"/>
            </a:pPr>
            <a:r>
              <a:rPr lang="zh-CN" altLang="en-US" sz="2400"/>
              <a:t>总结规律（算法）</a:t>
            </a:r>
            <a:endParaRPr lang="zh-CN" altLang="en-US" sz="2400"/>
          </a:p>
          <a:p>
            <a:pPr marL="285750" indent="-285750">
              <a:buFont typeface="微软雅黑" panose="020B0503020204020204" charset="-122"/>
              <a:buChar char="•"/>
            </a:pPr>
            <a:r>
              <a:rPr lang="zh-CN" altLang="en-US" sz="2400"/>
              <a:t>测试算法</a:t>
            </a:r>
            <a:endParaRPr lang="zh-CN" altLang="en-US" sz="2400"/>
          </a:p>
          <a:p>
            <a:pPr marL="285750" indent="-285750">
              <a:buFont typeface="微软雅黑" panose="020B0503020204020204" charset="-122"/>
              <a:buChar char="•"/>
            </a:pPr>
            <a:r>
              <a:rPr lang="zh-CN" altLang="en-US" sz="2400" b="1">
                <a:solidFill>
                  <a:schemeClr val="tx1"/>
                </a:solidFill>
              </a:rPr>
              <a:t>译成代码</a:t>
            </a:r>
            <a:endParaRPr lang="zh-CN" altLang="en-US" sz="2400" b="1">
              <a:solidFill>
                <a:schemeClr val="tx1"/>
              </a:solidFill>
            </a:endParaRPr>
          </a:p>
          <a:p>
            <a:pPr marL="285750" indent="-285750">
              <a:buFont typeface="微软雅黑" panose="020B0503020204020204" charset="-122"/>
              <a:buChar char="•"/>
            </a:pPr>
            <a:r>
              <a:rPr lang="zh-CN" altLang="en-US" sz="2400"/>
              <a:t>测试程序</a:t>
            </a:r>
            <a:endParaRPr lang="zh-CN" altLang="en-US" sz="2400"/>
          </a:p>
          <a:p>
            <a:pPr marL="285750" indent="-285750">
              <a:buFont typeface="微软雅黑" panose="020B0503020204020204" charset="-122"/>
              <a:buChar char="•"/>
            </a:pPr>
            <a:r>
              <a:rPr lang="zh-CN" altLang="en-US" sz="2400"/>
              <a:t>调试程序</a:t>
            </a:r>
            <a:endParaRPr lang="zh-CN" altLang="en-US" sz="2400"/>
          </a:p>
          <a:p>
            <a:pPr marL="285750" indent="-285750">
              <a:buFont typeface="微软雅黑" panose="020B0503020204020204" charset="-122"/>
              <a:buChar char="•"/>
            </a:pPr>
            <a:r>
              <a:rPr lang="zh-CN" altLang="en-US" sz="2400"/>
              <a:t>解决问题</a:t>
            </a:r>
            <a:endParaRPr lang="zh-CN" altLang="en-US" sz="2400"/>
          </a:p>
          <a:p>
            <a:pPr marL="285750" indent="-285750">
              <a:buFont typeface="微软雅黑" panose="020B0503020204020204" charset="-122"/>
              <a:buChar char="•"/>
            </a:pPr>
            <a:endParaRPr lang="zh-CN" altLang="en-US" sz="2400"/>
          </a:p>
        </p:txBody>
      </p:sp>
      <p:pic>
        <p:nvPicPr>
          <p:cNvPr id="102" name="图片 101"/>
          <p:cNvPicPr/>
          <p:nvPr>
            <p:custDataLst>
              <p:tags r:id="rId1"/>
            </p:custDataLst>
          </p:nvPr>
        </p:nvPicPr>
        <p:blipFill>
          <a:blip r:embed="rId2"/>
          <a:stretch>
            <a:fillRect/>
          </a:stretch>
        </p:blipFill>
        <p:spPr>
          <a:xfrm>
            <a:off x="4017010" y="2879090"/>
            <a:ext cx="7877810" cy="2710815"/>
          </a:xfrm>
          <a:prstGeom prst="rect">
            <a:avLst/>
          </a:prstGeom>
          <a:noFill/>
          <a:ln w="9525">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寻求帮助</a:t>
            </a:r>
            <a:endParaRPr lang="zh-CN" altLang="en-US"/>
          </a:p>
        </p:txBody>
      </p:sp>
      <p:sp>
        <p:nvSpPr>
          <p:cNvPr id="3" name="内容占位符 2"/>
          <p:cNvSpPr>
            <a:spLocks noGrp="1"/>
          </p:cNvSpPr>
          <p:nvPr>
            <p:ph sz="half" idx="2"/>
          </p:nvPr>
        </p:nvSpPr>
        <p:spPr/>
        <p:txBody>
          <a:bodyPr/>
          <a:p>
            <a:r>
              <a:rPr lang="zh-CN" altLang="en-US"/>
              <a:t>遇到未知的报错信息，搜索后无法求解，截图寻求帮助（请包含编译器输出的截图）</a:t>
            </a:r>
            <a:endParaRPr lang="zh-CN" altLang="en-US"/>
          </a:p>
          <a:p>
            <a:endParaRPr lang="zh-CN" altLang="en-US"/>
          </a:p>
          <a:p>
            <a:r>
              <a:rPr lang="zh-CN" altLang="en-US"/>
              <a:t>遇到未知的内存错误，通过调试找到错误位置后，截图寻求帮助</a:t>
            </a:r>
            <a:endParaRPr lang="zh-CN" altLang="en-US"/>
          </a:p>
          <a:p>
            <a:endParaRPr lang="zh-CN" altLang="en-US"/>
          </a:p>
          <a:p>
            <a:r>
              <a:rPr lang="zh-CN" altLang="en-US"/>
              <a:t>遇到逻辑错误，通过调试找到与自己设想不符合的语句执行结果</a:t>
            </a:r>
            <a:endParaRPr lang="zh-CN" alt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Just Do It</a:t>
            </a:r>
            <a:r>
              <a:rPr lang="zh-CN" altLang="en-US"/>
              <a:t>！</a:t>
            </a:r>
            <a:endParaRPr lang="en-US" altLang="zh-CN"/>
          </a:p>
        </p:txBody>
      </p:sp>
      <p:sp>
        <p:nvSpPr>
          <p:cNvPr id="3" name="内容占位符 2"/>
          <p:cNvSpPr>
            <a:spLocks noGrp="1"/>
          </p:cNvSpPr>
          <p:nvPr>
            <p:ph sz="half" idx="2"/>
          </p:nvPr>
        </p:nvSpPr>
        <p:spPr>
          <a:xfrm>
            <a:off x="840105" y="2187575"/>
            <a:ext cx="7153910" cy="4157345"/>
          </a:xfrm>
        </p:spPr>
        <p:txBody>
          <a:bodyPr/>
          <a:p>
            <a:r>
              <a:rPr lang="zh-CN" altLang="en-US"/>
              <a:t>实现一个简单化的命令</a:t>
            </a:r>
            <a:r>
              <a:rPr lang="en-US" altLang="zh-CN"/>
              <a:t>——grep</a:t>
            </a:r>
            <a:endParaRPr lang="en-US" altLang="zh-CN"/>
          </a:p>
          <a:p>
            <a:r>
              <a:rPr lang="en-US" altLang="zh-CN"/>
              <a:t>grep命令是一个在Unix和类Unix操作系统中常用的文本搜索工具。它用于在文件中查找匹配特定模式的行，并将匹配的行打印出来。</a:t>
            </a:r>
            <a:endParaRPr lang="en-US" altLang="zh-CN"/>
          </a:p>
          <a:p>
            <a:r>
              <a:rPr lang="zh-CN" altLang="en-US"/>
              <a:t>几个问题：</a:t>
            </a:r>
            <a:endParaRPr lang="zh-CN" altLang="en-US"/>
          </a:p>
          <a:p>
            <a:r>
              <a:rPr lang="zh-CN" altLang="en-US"/>
              <a:t>如何读入行？</a:t>
            </a:r>
            <a:endParaRPr lang="zh-CN" altLang="en-US"/>
          </a:p>
          <a:p>
            <a:r>
              <a:rPr lang="zh-CN" altLang="en-US"/>
              <a:t>如何匹配模式？</a:t>
            </a:r>
            <a:endParaRPr lang="zh-CN" altLang="en-US"/>
          </a:p>
          <a:p>
            <a:r>
              <a:rPr lang="zh-CN" altLang="en-US"/>
              <a:t>如果要实现命令行呢？</a:t>
            </a:r>
            <a:endParaRPr lang="zh-CN" altLang="en-US"/>
          </a:p>
          <a:p>
            <a:r>
              <a:rPr lang="zh-CN" altLang="en-US"/>
              <a:t>上手做一做吧</a:t>
            </a:r>
            <a:endParaRPr lang="zh-CN" altLang="en-US"/>
          </a:p>
          <a:p>
            <a:pPr marL="0" indent="0">
              <a:buNone/>
            </a:pPr>
            <a:endParaRPr lang="zh-CN" altLang="en-US"/>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Ask Time</a:t>
            </a:r>
            <a:r>
              <a:rPr lang="zh-CN" altLang="en-US"/>
              <a:t>！！！！</a:t>
            </a:r>
            <a:endParaRPr lang="zh-CN" altLang="en-US"/>
          </a:p>
        </p:txBody>
      </p:sp>
      <p:pic>
        <p:nvPicPr>
          <p:cNvPr id="4" name="图片 3" descr="9KGW12111U2R8U)8]5W7(ZN"/>
          <p:cNvPicPr>
            <a:picLocks noChangeAspect="1"/>
          </p:cNvPicPr>
          <p:nvPr>
            <p:custDataLst>
              <p:tags r:id="rId1"/>
            </p:custDataLst>
          </p:nvPr>
        </p:nvPicPr>
        <p:blipFill>
          <a:blip r:embed="rId2"/>
          <a:stretch>
            <a:fillRect/>
          </a:stretch>
        </p:blipFill>
        <p:spPr>
          <a:xfrm>
            <a:off x="3783965" y="1819910"/>
            <a:ext cx="4624070" cy="462407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编程语言的抽象</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227965" y="2629535"/>
            <a:ext cx="3171825" cy="1104900"/>
          </a:xfrm>
          <a:prstGeom prst="rect">
            <a:avLst/>
          </a:prstGeom>
        </p:spPr>
      </p:pic>
      <p:pic>
        <p:nvPicPr>
          <p:cNvPr id="6" name="图片 5"/>
          <p:cNvPicPr>
            <a:picLocks noChangeAspect="1"/>
          </p:cNvPicPr>
          <p:nvPr/>
        </p:nvPicPr>
        <p:blipFill>
          <a:blip r:embed="rId3"/>
          <a:stretch>
            <a:fillRect/>
          </a:stretch>
        </p:blipFill>
        <p:spPr>
          <a:xfrm>
            <a:off x="4434205" y="1784350"/>
            <a:ext cx="3057525" cy="2905125"/>
          </a:xfrm>
          <a:prstGeom prst="rect">
            <a:avLst/>
          </a:prstGeom>
        </p:spPr>
      </p:pic>
      <p:sp>
        <p:nvSpPr>
          <p:cNvPr id="8" name="右箭头 7"/>
          <p:cNvSpPr/>
          <p:nvPr/>
        </p:nvSpPr>
        <p:spPr>
          <a:xfrm>
            <a:off x="3506470" y="3079750"/>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
        <p:nvSpPr>
          <p:cNvPr id="9" name="右箭头 8"/>
          <p:cNvSpPr/>
          <p:nvPr/>
        </p:nvSpPr>
        <p:spPr>
          <a:xfrm>
            <a:off x="7598410" y="3079750"/>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
        <p:nvSpPr>
          <p:cNvPr id="11" name="右箭头 10"/>
          <p:cNvSpPr/>
          <p:nvPr/>
        </p:nvSpPr>
        <p:spPr>
          <a:xfrm>
            <a:off x="770890" y="5635625"/>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pic>
        <p:nvPicPr>
          <p:cNvPr id="17" name="图片 16"/>
          <p:cNvPicPr>
            <a:picLocks noChangeAspect="1"/>
          </p:cNvPicPr>
          <p:nvPr/>
        </p:nvPicPr>
        <p:blipFill>
          <a:blip r:embed="rId4"/>
          <a:stretch>
            <a:fillRect/>
          </a:stretch>
        </p:blipFill>
        <p:spPr>
          <a:xfrm>
            <a:off x="8526145" y="2075180"/>
            <a:ext cx="3011170" cy="2324100"/>
          </a:xfrm>
          <a:prstGeom prst="rect">
            <a:avLst/>
          </a:prstGeom>
        </p:spPr>
      </p:pic>
      <p:pic>
        <p:nvPicPr>
          <p:cNvPr id="12" name="Image 2" descr="preencoded.png"/>
          <p:cNvPicPr>
            <a:picLocks noChangeAspect="1"/>
          </p:cNvPicPr>
          <p:nvPr/>
        </p:nvPicPr>
        <p:blipFill>
          <a:blip r:embed="rId5"/>
          <a:stretch>
            <a:fillRect/>
          </a:stretch>
        </p:blipFill>
        <p:spPr>
          <a:xfrm>
            <a:off x="2500154" y="5057656"/>
            <a:ext cx="2377916" cy="1469588"/>
          </a:xfrm>
          <a:prstGeom prst="rect">
            <a:avLst/>
          </a:prstGeom>
        </p:spPr>
      </p:pic>
      <p:sp>
        <p:nvSpPr>
          <p:cNvPr id="13" name="右箭头 12"/>
          <p:cNvSpPr/>
          <p:nvPr/>
        </p:nvSpPr>
        <p:spPr>
          <a:xfrm>
            <a:off x="5999480" y="5635625"/>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pic>
        <p:nvPicPr>
          <p:cNvPr id="33" name="Image 0" descr="preencoded.png"/>
          <p:cNvPicPr>
            <a:picLocks noChangeAspect="1"/>
          </p:cNvPicPr>
          <p:nvPr/>
        </p:nvPicPr>
        <p:blipFill>
          <a:blip r:embed="rId6"/>
          <a:stretch>
            <a:fillRect/>
          </a:stretch>
        </p:blipFill>
        <p:spPr>
          <a:xfrm>
            <a:off x="7941945" y="5003800"/>
            <a:ext cx="2465070" cy="15233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trips(downLeft)">
                                      <p:cBhvr>
                                        <p:cTn id="7" dur="500"/>
                                        <p:tgtEl>
                                          <p:spTgt spid="8"/>
                                        </p:tgtEl>
                                      </p:cBhvr>
                                    </p:animEffect>
                                  </p:childTnLst>
                                </p:cTn>
                              </p:par>
                            </p:childTnLst>
                          </p:cTn>
                        </p:par>
                        <p:par>
                          <p:cTn id="8" fill="hold">
                            <p:stCondLst>
                              <p:cond delay="500"/>
                            </p:stCondLst>
                            <p:childTnLst>
                              <p:par>
                                <p:cTn id="9" presetID="18" presetClass="entr" presetSubtype="1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strips(downLeft)">
                                      <p:cBhvr>
                                        <p:cTn id="11" dur="500"/>
                                        <p:tgtEl>
                                          <p:spTgt spid="6"/>
                                        </p:tgtEl>
                                      </p:cBhvr>
                                    </p:animEffect>
                                  </p:childTnLst>
                                </p:cTn>
                              </p:par>
                            </p:childTnLst>
                          </p:cTn>
                        </p:par>
                        <p:par>
                          <p:cTn id="12" fill="hold">
                            <p:stCondLst>
                              <p:cond delay="1000"/>
                            </p:stCondLst>
                            <p:childTnLst>
                              <p:par>
                                <p:cTn id="13" presetID="18" presetClass="entr" presetSubtype="12"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strips(downLeft)">
                                      <p:cBhvr>
                                        <p:cTn id="15" dur="500"/>
                                        <p:tgtEl>
                                          <p:spTgt spid="9"/>
                                        </p:tgtEl>
                                      </p:cBhvr>
                                    </p:animEffect>
                                  </p:childTnLst>
                                </p:cTn>
                              </p:par>
                            </p:childTnLst>
                          </p:cTn>
                        </p:par>
                        <p:par>
                          <p:cTn id="16" fill="hold">
                            <p:stCondLst>
                              <p:cond delay="1500"/>
                            </p:stCondLst>
                            <p:childTnLst>
                              <p:par>
                                <p:cTn id="17" presetID="18" presetClass="entr" presetSubtype="12"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strips(downLeft)">
                                      <p:cBhvr>
                                        <p:cTn id="19" dur="500"/>
                                        <p:tgtEl>
                                          <p:spTgt spid="17"/>
                                        </p:tgtEl>
                                      </p:cBhvr>
                                    </p:animEffect>
                                  </p:childTnLst>
                                </p:cTn>
                              </p:par>
                            </p:childTnLst>
                          </p:cTn>
                        </p:par>
                        <p:par>
                          <p:cTn id="20" fill="hold">
                            <p:stCondLst>
                              <p:cond delay="2000"/>
                            </p:stCondLst>
                            <p:childTnLst>
                              <p:par>
                                <p:cTn id="21" presetID="18" presetClass="entr" presetSubtype="12"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strips(downLeft)">
                                      <p:cBhvr>
                                        <p:cTn id="23" dur="500"/>
                                        <p:tgtEl>
                                          <p:spTgt spid="11"/>
                                        </p:tgtEl>
                                      </p:cBhvr>
                                    </p:animEffect>
                                  </p:childTnLst>
                                </p:cTn>
                              </p:par>
                            </p:childTnLst>
                          </p:cTn>
                        </p:par>
                        <p:par>
                          <p:cTn id="24" fill="hold">
                            <p:stCondLst>
                              <p:cond delay="2500"/>
                            </p:stCondLst>
                            <p:childTnLst>
                              <p:par>
                                <p:cTn id="25" presetID="18" presetClass="entr" presetSubtype="12"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strips(downLeft)">
                                      <p:cBhvr>
                                        <p:cTn id="27" dur="500"/>
                                        <p:tgtEl>
                                          <p:spTgt spid="12"/>
                                        </p:tgtEl>
                                      </p:cBhvr>
                                    </p:animEffect>
                                  </p:childTnLst>
                                </p:cTn>
                              </p:par>
                            </p:childTnLst>
                          </p:cTn>
                        </p:par>
                        <p:par>
                          <p:cTn id="28" fill="hold">
                            <p:stCondLst>
                              <p:cond delay="3000"/>
                            </p:stCondLst>
                            <p:childTnLst>
                              <p:par>
                                <p:cTn id="29" presetID="18" presetClass="entr" presetSubtype="12"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strips(downLeft)">
                                      <p:cBhvr>
                                        <p:cTn id="31" dur="500"/>
                                        <p:tgtEl>
                                          <p:spTgt spid="13"/>
                                        </p:tgtEl>
                                      </p:cBhvr>
                                    </p:animEffect>
                                  </p:childTnLst>
                                </p:cTn>
                              </p:par>
                            </p:childTnLst>
                          </p:cTn>
                        </p:par>
                        <p:par>
                          <p:cTn id="32" fill="hold">
                            <p:stCondLst>
                              <p:cond delay="3500"/>
                            </p:stCondLst>
                            <p:childTnLst>
                              <p:par>
                                <p:cTn id="33" presetID="18" presetClass="entr" presetSubtype="12" fill="hold" nodeType="after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strips(downLeft)">
                                      <p:cBhvr>
                                        <p:cTn id="3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语言内部的抽象</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1082040" y="2159000"/>
            <a:ext cx="2619375" cy="1123950"/>
          </a:xfrm>
          <a:prstGeom prst="rect">
            <a:avLst/>
          </a:prstGeom>
        </p:spPr>
      </p:pic>
      <p:pic>
        <p:nvPicPr>
          <p:cNvPr id="4" name="图片 3"/>
          <p:cNvPicPr>
            <a:picLocks noChangeAspect="1"/>
          </p:cNvPicPr>
          <p:nvPr>
            <p:custDataLst>
              <p:tags r:id="rId3"/>
            </p:custDataLst>
          </p:nvPr>
        </p:nvPicPr>
        <p:blipFill>
          <a:blip r:embed="rId4"/>
          <a:stretch>
            <a:fillRect/>
          </a:stretch>
        </p:blipFill>
        <p:spPr>
          <a:xfrm>
            <a:off x="6490970" y="2138045"/>
            <a:ext cx="3176270" cy="1144905"/>
          </a:xfrm>
          <a:prstGeom prst="rect">
            <a:avLst/>
          </a:prstGeom>
        </p:spPr>
      </p:pic>
      <p:sp>
        <p:nvSpPr>
          <p:cNvPr id="7" name="右箭头 6"/>
          <p:cNvSpPr/>
          <p:nvPr>
            <p:custDataLst>
              <p:tags r:id="rId5"/>
            </p:custDataLst>
          </p:nvPr>
        </p:nvSpPr>
        <p:spPr>
          <a:xfrm>
            <a:off x="4904740" y="2553335"/>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
        <p:nvSpPr>
          <p:cNvPr id="10" name="文本占位符 9"/>
          <p:cNvSpPr>
            <a:spLocks noGrp="1"/>
          </p:cNvSpPr>
          <p:nvPr>
            <p:ph type="body" idx="1"/>
            <p:custDataLst>
              <p:tags r:id="rId6"/>
            </p:custDataLst>
          </p:nvPr>
        </p:nvSpPr>
        <p:spPr>
          <a:xfrm>
            <a:off x="892810" y="3742690"/>
            <a:ext cx="7171690" cy="2538095"/>
          </a:xfrm>
        </p:spPr>
        <p:txBody>
          <a:bodyPr>
            <a:normAutofit/>
          </a:bodyPr>
          <a:p>
            <a:pPr marL="285750" indent="-285750">
              <a:buFont typeface="微软雅黑" panose="020B0503020204020204" charset="-122"/>
              <a:buChar char="•"/>
            </a:pPr>
            <a:r>
              <a:rPr lang="zh-CN" altLang="en-US" sz="2000">
                <a:solidFill>
                  <a:schemeClr val="tx1"/>
                </a:solidFill>
              </a:rPr>
              <a:t>我的到了结果，但是</a:t>
            </a:r>
            <a:r>
              <a:rPr lang="en-US" altLang="zh-CN" sz="2000">
                <a:solidFill>
                  <a:schemeClr val="tx1"/>
                </a:solidFill>
              </a:rPr>
              <a:t>Why</a:t>
            </a:r>
            <a:r>
              <a:rPr lang="zh-CN" altLang="en-US" sz="2000">
                <a:solidFill>
                  <a:schemeClr val="tx1"/>
                </a:solidFill>
              </a:rPr>
              <a:t>？</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我不清楚</a:t>
            </a:r>
            <a:r>
              <a:rPr lang="en-US" altLang="zh-CN" sz="2000">
                <a:solidFill>
                  <a:schemeClr val="tx1"/>
                </a:solidFill>
              </a:rPr>
              <a:t>printf</a:t>
            </a:r>
            <a:r>
              <a:rPr lang="zh-CN" altLang="en-US" sz="2000">
                <a:solidFill>
                  <a:schemeClr val="tx1"/>
                </a:solidFill>
              </a:rPr>
              <a:t>是怎么做到的！</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这就是</a:t>
            </a:r>
            <a:r>
              <a:rPr lang="en-US" altLang="zh-CN" sz="2000">
                <a:solidFill>
                  <a:schemeClr val="tx1"/>
                </a:solidFill>
              </a:rPr>
              <a:t>“</a:t>
            </a:r>
            <a:r>
              <a:rPr lang="zh-CN" altLang="en-US" sz="2000">
                <a:solidFill>
                  <a:schemeClr val="tx1"/>
                </a:solidFill>
              </a:rPr>
              <a:t>抽象</a:t>
            </a:r>
            <a:r>
              <a:rPr lang="en-US" altLang="zh-CN" sz="2000">
                <a:solidFill>
                  <a:schemeClr val="tx1"/>
                </a:solidFill>
              </a:rPr>
              <a:t>”</a:t>
            </a:r>
            <a:r>
              <a:rPr lang="zh-CN" altLang="en-US" sz="2000">
                <a:solidFill>
                  <a:schemeClr val="tx1"/>
                </a:solidFill>
              </a:rPr>
              <a:t>！</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函数实现的抽象可以隐藏底层的细节，只关注函数的输入、输出和功能，而不需要了解函数内部的具体实现细节。</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函数接口抽象！</a:t>
            </a:r>
            <a:endParaRPr lang="zh-CN" altLang="en-US" sz="2000">
              <a:solidFill>
                <a:schemeClr val="tx1"/>
              </a:solidFill>
            </a:endParaRPr>
          </a:p>
        </p:txBody>
      </p:sp>
      <p:pic>
        <p:nvPicPr>
          <p:cNvPr id="14" name="图片 13"/>
          <p:cNvPicPr>
            <a:picLocks noChangeAspect="1"/>
          </p:cNvPicPr>
          <p:nvPr>
            <p:custDataLst>
              <p:tags r:id="rId7"/>
            </p:custDataLst>
          </p:nvPr>
        </p:nvPicPr>
        <p:blipFill>
          <a:blip r:embed="rId8"/>
          <a:stretch>
            <a:fillRect/>
          </a:stretch>
        </p:blipFill>
        <p:spPr>
          <a:xfrm>
            <a:off x="1948180" y="3336925"/>
            <a:ext cx="6733540" cy="351155"/>
          </a:xfrm>
          <a:prstGeom prst="rect">
            <a:avLst/>
          </a:prstGeom>
        </p:spPr>
      </p:pic>
      <p:pic>
        <p:nvPicPr>
          <p:cNvPr id="15" name="图片 14"/>
          <p:cNvPicPr>
            <a:picLocks noChangeAspect="1"/>
          </p:cNvPicPr>
          <p:nvPr>
            <p:custDataLst>
              <p:tags r:id="rId9"/>
            </p:custDataLst>
          </p:nvPr>
        </p:nvPicPr>
        <p:blipFill>
          <a:blip r:embed="rId10"/>
          <a:stretch>
            <a:fillRect/>
          </a:stretch>
        </p:blipFill>
        <p:spPr>
          <a:xfrm>
            <a:off x="9817100" y="2159000"/>
            <a:ext cx="2127250" cy="4214495"/>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计算机科学抽象思维简介</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为什么学习</a:t>
            </a:r>
            <a:r>
              <a:rPr lang="en-US" altLang="zh-CN" sz="2400" b="1">
                <a:solidFill>
                  <a:schemeClr val="tx1"/>
                </a:solidFill>
              </a:rPr>
              <a:t>C</a:t>
            </a:r>
            <a:r>
              <a:rPr lang="zh-CN" altLang="en-US" sz="2400" b="1">
                <a:solidFill>
                  <a:schemeClr val="tx1"/>
                </a:solidFill>
              </a:rPr>
              <a:t>语言</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COMMONDATA" val="eyJoZGlkIjoiNzZmY2JkMDZlOWNmNjFlNWUyNDU0ZGQyOTcwODdhNDIifQ=="/>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微软雅黑"/>
        <a:ea typeface=""/>
        <a:cs typeface=""/>
        <a:font script="Jpan" typeface="ＭＳ ゴシック"/>
        <a:font script="Hang" typeface="굴림"/>
        <a:font script="Hans" typeface="微软雅黑"/>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微软雅黑"/>
        <a:ea typeface=""/>
        <a:cs typeface=""/>
        <a:font script="Jpan" typeface="ＭＳ Ｐゴシック"/>
        <a:font script="Hang" typeface="굴림"/>
        <a:font script="Hans" typeface="微软雅黑"/>
        <a:font script="Hant" typeface="新細明體"/>
        <a:font script="Arab" typeface="微软雅黑"/>
        <a:font script="Hebr" typeface="微软雅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微软雅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游ゴシック"/>
        <a:font script="Hang" typeface="맑은 고딕"/>
        <a:font script="Hans" typeface="微软雅黑"/>
        <a:font script="Hant" typeface="新細明體"/>
        <a:font script="Arab" typeface="微软雅黑"/>
        <a:font script="Hebr" typeface="微软雅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微软雅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ＭＳ Ｐゴシック"/>
        <a:font script="Hang" typeface="맑은 고딕"/>
        <a:font script="Hans" typeface="微软雅黑"/>
        <a:font script="Hant" typeface="新細明體"/>
        <a:font script="Arab" typeface="微软雅黑"/>
        <a:font script="Hebr" typeface="微软雅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微软雅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6092</Words>
  <Application>WPS 演示</Application>
  <PresentationFormat>宽屏</PresentationFormat>
  <Paragraphs>579</Paragraphs>
  <Slides>62</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62</vt:i4>
      </vt:variant>
    </vt:vector>
  </HeadingPairs>
  <TitlesOfParts>
    <vt:vector size="68" baseType="lpstr">
      <vt:lpstr>Arial</vt:lpstr>
      <vt:lpstr>宋体</vt:lpstr>
      <vt:lpstr>Wingdings</vt:lpstr>
      <vt:lpstr>微软雅黑</vt:lpstr>
      <vt:lpstr>Arial Unicode MS</vt:lpstr>
      <vt:lpstr>Office 主题​​</vt:lpstr>
      <vt:lpstr>PowerPoint 演示文稿</vt:lpstr>
      <vt:lpstr>事先声明</vt:lpstr>
      <vt:lpstr>计算机操作基础知识</vt:lpstr>
      <vt:lpstr>Agenda</vt:lpstr>
      <vt:lpstr>什么是“抽象”</vt:lpstr>
      <vt:lpstr>解决问题过程的抽象</vt:lpstr>
      <vt:lpstr>编程语言的抽象</vt:lpstr>
      <vt:lpstr>语言内部的抽象</vt:lpstr>
      <vt:lpstr>Agenda</vt:lpstr>
      <vt:lpstr>C语言介绍</vt:lpstr>
      <vt:lpstr>C的优点</vt:lpstr>
      <vt:lpstr>Linux系统内核</vt:lpstr>
      <vt:lpstr>Agenda</vt:lpstr>
      <vt:lpstr>学习C语言看什么书？</vt:lpstr>
      <vt:lpstr>C语言的推荐资源</vt:lpstr>
      <vt:lpstr>快乐C之旅</vt:lpstr>
      <vt:lpstr>遇到问题怎么解决？</vt:lpstr>
      <vt:lpstr>Agenda</vt:lpstr>
      <vt:lpstr>IDE与编辑器（1/2）</vt:lpstr>
      <vt:lpstr>IDE与编辑器（2/2）</vt:lpstr>
      <vt:lpstr>Agenda</vt:lpstr>
      <vt:lpstr>二进制</vt:lpstr>
      <vt:lpstr>术语</vt:lpstr>
      <vt:lpstr>十进制表示法</vt:lpstr>
      <vt:lpstr>二进制表示法</vt:lpstr>
      <vt:lpstr>二进制加法</vt:lpstr>
      <vt:lpstr>二进制加法 - 溢出</vt:lpstr>
      <vt:lpstr>十六进制</vt:lpstr>
      <vt:lpstr>二进制转十六进制</vt:lpstr>
      <vt:lpstr>二进制如何表示负数？</vt:lpstr>
      <vt:lpstr>补码</vt:lpstr>
      <vt:lpstr>补码的加法</vt:lpstr>
      <vt:lpstr>补码的计算溢出</vt:lpstr>
      <vt:lpstr>补码的计算溢出</vt:lpstr>
      <vt:lpstr>实数呢？</vt:lpstr>
      <vt:lpstr>Cat Break！！！</vt:lpstr>
      <vt:lpstr>Agenda</vt:lpstr>
      <vt:lpstr>语法标准</vt:lpstr>
      <vt:lpstr>编译 vs 解释</vt:lpstr>
      <vt:lpstr>编译</vt:lpstr>
      <vt:lpstr>C 编译概述</vt:lpstr>
      <vt:lpstr>起点：Hello World</vt:lpstr>
      <vt:lpstr>C Pre-Processor (CPP)——C 预处理器</vt:lpstr>
      <vt:lpstr>标准库——官方DLC</vt:lpstr>
      <vt:lpstr>第三方库——社区模组</vt:lpstr>
      <vt:lpstr>主函数: main</vt:lpstr>
      <vt:lpstr>C 基本变量类型</vt:lpstr>
      <vt:lpstr>类型的本质</vt:lpstr>
      <vt:lpstr>C 中的常量</vt:lpstr>
      <vt:lpstr>C 运算符</vt:lpstr>
      <vt:lpstr>布尔逻辑</vt:lpstr>
      <vt:lpstr>C 中的控制流</vt:lpstr>
      <vt:lpstr>函数调用（1/2）</vt:lpstr>
      <vt:lpstr>函数调用（1/2）</vt:lpstr>
      <vt:lpstr>数组</vt:lpstr>
      <vt:lpstr>字符串</vt:lpstr>
      <vt:lpstr>Cat Break！！！</vt:lpstr>
      <vt:lpstr>Agenda</vt:lpstr>
      <vt:lpstr>Visual Studio</vt:lpstr>
      <vt:lpstr>寻求帮助</vt:lpstr>
      <vt:lpstr>Just Do It！</vt:lpstr>
      <vt:lpstr>Ask Time！！！！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focused_xy</dc:creator>
  <cp:lastModifiedBy>Admin</cp:lastModifiedBy>
  <cp:revision>77</cp:revision>
  <dcterms:created xsi:type="dcterms:W3CDTF">2023-09-24T08:55:00Z</dcterms:created>
  <dcterms:modified xsi:type="dcterms:W3CDTF">2023-10-21T02:48:52Z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2052-12.1.0.15355</vt:lpwstr>
  </property>
  <property fmtid="{D5CDD505-2E9C-101B-9397-08002B2CF9AE}" pid="3" name="ICV">
    <vt:lpwstr/>
  </property>
</Properties>
</file>

<file path=docProps/thumbnail.jpeg>
</file>